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70" r:id="rId2"/>
    <p:sldId id="298" r:id="rId3"/>
    <p:sldId id="290" r:id="rId4"/>
    <p:sldId id="291" r:id="rId5"/>
    <p:sldId id="292" r:id="rId6"/>
    <p:sldId id="293" r:id="rId7"/>
    <p:sldId id="294" r:id="rId8"/>
    <p:sldId id="295" r:id="rId9"/>
    <p:sldId id="296" r:id="rId10"/>
    <p:sldId id="297"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Lst>
  <p:sldSz cx="24384000" cy="13716000"/>
  <p:notesSz cx="6858000" cy="9144000"/>
  <p:embeddedFontLst>
    <p:embeddedFont>
      <p:font typeface="Calibri" pitchFamily="34" charset="0"/>
      <p:regular r:id="rId31"/>
      <p:bold r:id="rId32"/>
      <p:italic r:id="rId33"/>
      <p:boldItalic r:id="rId34"/>
    </p:embeddedFont>
    <p:embeddedFont>
      <p:font typeface="Helvetica Neue"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4320">
          <p15:clr>
            <a:srgbClr val="A4A3A4"/>
          </p15:clr>
        </p15:guide>
        <p15:guide id="2" pos="7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sqjvHRxKymmU17KSrH9kTknSU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234" y="24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3637154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d16e4192a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cd16e4192a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c71a5cfff_0_3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c71a5cfff_0_3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c71a5cfff_0_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c71a5cfff_0_3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c71a5cfff_0_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c71a5cfff_0_3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c71a5cfff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c71a5cfff_0_3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c71a5cfff_0_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c71a5cfff_0_3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c71a5cfff_0_3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c71a5cfff_0_3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c71a5cfff_0_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c71a5cfff_0_37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63"/>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63"/>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64"/>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Helvetica Neue"/>
              <a:buNone/>
              <a:defRPr sz="6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64"/>
          <p:cNvSpPr>
            <a:spLocks noGrp="1"/>
          </p:cNvSpPr>
          <p:nvPr>
            <p:ph type="pic" idx="2"/>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64"/>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5" name="Google Shape;15;p64"/>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6" name="Google Shape;16;p64"/>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7" name="Google Shape;17;p64"/>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6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8"/>
        <p:cNvGrpSpPr/>
        <p:nvPr/>
      </p:nvGrpSpPr>
      <p:grpSpPr>
        <a:xfrm>
          <a:off x="0" y="0"/>
          <a:ext cx="0" cy="0"/>
          <a:chOff x="0" y="0"/>
          <a:chExt cx="0" cy="0"/>
        </a:xfrm>
      </p:grpSpPr>
      <p:sp>
        <p:nvSpPr>
          <p:cNvPr id="19" name="Google Shape;19;p65"/>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20" name="Google Shape;20;p6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5"/>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22" name="Google Shape;22;p65"/>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3" name="Google Shape;23;p65"/>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24" name="Google Shape;24;p65"/>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92929"/>
        </a:solidFill>
        <a:effectLst/>
      </p:bgPr>
    </p:bg>
    <p:spTree>
      <p:nvGrpSpPr>
        <p:cNvPr id="1" name="Shape 25"/>
        <p:cNvGrpSpPr/>
        <p:nvPr/>
      </p:nvGrpSpPr>
      <p:grpSpPr>
        <a:xfrm>
          <a:off x="0" y="0"/>
          <a:ext cx="0" cy="0"/>
          <a:chOff x="0" y="0"/>
          <a:chExt cx="0" cy="0"/>
        </a:xfrm>
      </p:grpSpPr>
      <p:sp>
        <p:nvSpPr>
          <p:cNvPr id="26" name="Google Shape;26;p66"/>
          <p:cNvSpPr txBox="1">
            <a:spLocks noGrp="1"/>
          </p:cNvSpPr>
          <p:nvPr>
            <p:ph type="body" idx="1"/>
          </p:nvPr>
        </p:nvSpPr>
        <p:spPr>
          <a:xfrm>
            <a:off x="1676400" y="7550515"/>
            <a:ext cx="21031199" cy="221773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2000"/>
              </a:spcBef>
              <a:spcAft>
                <a:spcPts val="0"/>
              </a:spcAft>
              <a:buClr>
                <a:srgbClr val="FFFFFF"/>
              </a:buClr>
              <a:buSzPts val="6000"/>
              <a:buNone/>
              <a:defRPr sz="6000" b="0" i="0" u="none" strike="noStrike" cap="none">
                <a:solidFill>
                  <a:srgbClr val="FFFFFF"/>
                </a:solidFill>
                <a:latin typeface="Helvetica Neue"/>
                <a:ea typeface="Helvetica Neue"/>
                <a:cs typeface="Helvetica Neue"/>
                <a:sym typeface="Helvetica Neue"/>
              </a:defRPr>
            </a:lvl1pPr>
            <a:lvl2pPr marL="914400" lvl="1"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2pPr>
            <a:lvl3pPr marL="1371600" lvl="2"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3pPr>
            <a:lvl4pPr marL="1828800" lvl="3"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4pPr>
            <a:lvl5pPr marL="2286000" lvl="4" indent="-609600" algn="ctr">
              <a:lnSpc>
                <a:spcPct val="90000"/>
              </a:lnSpc>
              <a:spcBef>
                <a:spcPts val="1000"/>
              </a:spcBef>
              <a:spcAft>
                <a:spcPts val="0"/>
              </a:spcAft>
              <a:buClr>
                <a:srgbClr val="FFFFFF"/>
              </a:buClr>
              <a:buSzPts val="6000"/>
              <a:buChar char="•"/>
              <a:defRPr sz="6000" b="0" i="0" u="none" strike="noStrike" cap="none">
                <a:solidFill>
                  <a:srgbClr val="FFFFFF"/>
                </a:solidFill>
                <a:latin typeface="Helvetica Neue"/>
                <a:ea typeface="Helvetica Neue"/>
                <a:cs typeface="Helvetica Neue"/>
                <a:sym typeface="Helvetica Neue"/>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7" name="Google Shape;27;p66"/>
          <p:cNvSpPr txBox="1">
            <a:spLocks noGrp="1"/>
          </p:cNvSpPr>
          <p:nvPr>
            <p:ph type="title"/>
          </p:nvPr>
        </p:nvSpPr>
        <p:spPr>
          <a:xfrm>
            <a:off x="1676400" y="4488288"/>
            <a:ext cx="21031199" cy="2651126"/>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FFD966"/>
              </a:buClr>
              <a:buSzPts val="8000"/>
              <a:buFont typeface="Helvetica Neue"/>
              <a:buNone/>
              <a:defRPr sz="8000" b="1" i="0" u="none" strike="noStrike" cap="none">
                <a:solidFill>
                  <a:srgbClr val="FFD966"/>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TypeA">
  <p:cSld name="Big Picture TypeA">
    <p:spTree>
      <p:nvGrpSpPr>
        <p:cNvPr id="1" name="Shape 28"/>
        <p:cNvGrpSpPr/>
        <p:nvPr/>
      </p:nvGrpSpPr>
      <p:grpSpPr>
        <a:xfrm>
          <a:off x="0" y="0"/>
          <a:ext cx="0" cy="0"/>
          <a:chOff x="0" y="0"/>
          <a:chExt cx="0" cy="0"/>
        </a:xfrm>
      </p:grpSpPr>
      <p:sp>
        <p:nvSpPr>
          <p:cNvPr id="29" name="Google Shape;29;p67"/>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R="0" lvl="1"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R="0" lvl="2"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R="0" lvl="3"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R="0" lvl="4"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
        <p:nvSpPr>
          <p:cNvPr id="30" name="Google Shape;30;p67"/>
          <p:cNvSpPr/>
          <p:nvPr/>
        </p:nvSpPr>
        <p:spPr>
          <a:xfrm>
            <a:off x="1400175" y="-1"/>
            <a:ext cx="7765125" cy="13716002"/>
          </a:xfrm>
          <a:prstGeom prst="rect">
            <a:avLst/>
          </a:prstGeom>
          <a:solidFill>
            <a:srgbClr val="FFD966">
              <a:alpha val="7686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31" name="Google Shape;31;p67"/>
          <p:cNvPicPr preferRelativeResize="0"/>
          <p:nvPr/>
        </p:nvPicPr>
        <p:blipFill rotWithShape="1">
          <a:blip r:embed="rId2">
            <a:alphaModFix/>
          </a:blip>
          <a:srcRect l="16436" t="8536" r="16029" b="30822"/>
          <a:stretch/>
        </p:blipFill>
        <p:spPr>
          <a:xfrm>
            <a:off x="3969372" y="386276"/>
            <a:ext cx="2626729" cy="2683625"/>
          </a:xfrm>
          <a:prstGeom prst="rect">
            <a:avLst/>
          </a:prstGeom>
          <a:noFill/>
          <a:ln>
            <a:noFill/>
          </a:ln>
        </p:spPr>
      </p:pic>
      <p:sp>
        <p:nvSpPr>
          <p:cNvPr id="32" name="Google Shape;32;p67"/>
          <p:cNvSpPr txBox="1">
            <a:spLocks noGrp="1"/>
          </p:cNvSpPr>
          <p:nvPr>
            <p:ph type="body" idx="1"/>
          </p:nvPr>
        </p:nvSpPr>
        <p:spPr>
          <a:xfrm>
            <a:off x="2003755" y="4183930"/>
            <a:ext cx="6557962" cy="9135028"/>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4800"/>
              <a:buNone/>
              <a:defRPr sz="4800" b="1" cap="none"/>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Picture TypeB">
  <p:cSld name="Big Picture TypeB">
    <p:spTree>
      <p:nvGrpSpPr>
        <p:cNvPr id="1" name="Shape 39"/>
        <p:cNvGrpSpPr/>
        <p:nvPr/>
      </p:nvGrpSpPr>
      <p:grpSpPr>
        <a:xfrm>
          <a:off x="0" y="0"/>
          <a:ext cx="0" cy="0"/>
          <a:chOff x="0" y="0"/>
          <a:chExt cx="0" cy="0"/>
        </a:xfrm>
      </p:grpSpPr>
      <p:sp>
        <p:nvSpPr>
          <p:cNvPr id="40" name="Google Shape;40;p69"/>
          <p:cNvSpPr/>
          <p:nvPr/>
        </p:nvSpPr>
        <p:spPr>
          <a:xfrm rot="10800000" flipH="1">
            <a:off x="3" y="0"/>
            <a:ext cx="15079790" cy="13716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3F3F3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41" name="Google Shape;41;p69"/>
          <p:cNvSpPr/>
          <p:nvPr/>
        </p:nvSpPr>
        <p:spPr>
          <a:xfrm rot="10800000" flipH="1">
            <a:off x="1" y="0"/>
            <a:ext cx="14185970" cy="137160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42" name="Google Shape;42;p69"/>
          <p:cNvSpPr/>
          <p:nvPr/>
        </p:nvSpPr>
        <p:spPr>
          <a:xfrm>
            <a:off x="756714" y="4841453"/>
            <a:ext cx="700827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pic>
        <p:nvPicPr>
          <p:cNvPr id="43" name="Google Shape;43;p69"/>
          <p:cNvPicPr preferRelativeResize="0"/>
          <p:nvPr/>
        </p:nvPicPr>
        <p:blipFill rotWithShape="1">
          <a:blip r:embed="rId2">
            <a:alphaModFix/>
          </a:blip>
          <a:srcRect l="16436" t="8536" r="16029" b="30822"/>
          <a:stretch/>
        </p:blipFill>
        <p:spPr>
          <a:xfrm>
            <a:off x="2910162" y="387999"/>
            <a:ext cx="2626729" cy="2683625"/>
          </a:xfrm>
          <a:prstGeom prst="rect">
            <a:avLst/>
          </a:prstGeom>
          <a:noFill/>
          <a:ln>
            <a:noFill/>
          </a:ln>
        </p:spPr>
      </p:pic>
      <p:sp>
        <p:nvSpPr>
          <p:cNvPr id="44" name="Google Shape;44;p69"/>
          <p:cNvSpPr txBox="1">
            <a:spLocks noGrp="1"/>
          </p:cNvSpPr>
          <p:nvPr>
            <p:ph type="title"/>
          </p:nvPr>
        </p:nvSpPr>
        <p:spPr>
          <a:xfrm>
            <a:off x="756714" y="387999"/>
            <a:ext cx="9395380" cy="436552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756714" y="5233467"/>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oals and Outcomes">
  <p:cSld name="Goals and Outcomes">
    <p:spTree>
      <p:nvGrpSpPr>
        <p:cNvPr id="1" name="Shape 46"/>
        <p:cNvGrpSpPr/>
        <p:nvPr/>
      </p:nvGrpSpPr>
      <p:grpSpPr>
        <a:xfrm>
          <a:off x="0" y="0"/>
          <a:ext cx="0" cy="0"/>
          <a:chOff x="0" y="0"/>
          <a:chExt cx="0" cy="0"/>
        </a:xfrm>
      </p:grpSpPr>
      <p:sp>
        <p:nvSpPr>
          <p:cNvPr id="47" name="Google Shape;47;p70"/>
          <p:cNvSpPr txBox="1">
            <a:spLocks noGrp="1"/>
          </p:cNvSpPr>
          <p:nvPr>
            <p:ph type="title"/>
          </p:nvPr>
        </p:nvSpPr>
        <p:spPr>
          <a:xfrm>
            <a:off x="1676400" y="105786"/>
            <a:ext cx="2103119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2500"/>
              <a:buFont typeface="Helvetica Neue"/>
              <a:buNone/>
              <a:defRPr sz="2500" b="1" i="0" u="none" strike="noStrike" cap="none">
                <a:solidFill>
                  <a:srgbClr val="000000"/>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0"/>
          <p:cNvSpPr txBox="1"/>
          <p:nvPr/>
        </p:nvSpPr>
        <p:spPr>
          <a:xfrm>
            <a:off x="13454825" y="3658325"/>
            <a:ext cx="261129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Outcomes</a:t>
            </a:r>
            <a:endParaRPr sz="4000" b="1" i="0" u="none" strike="noStrike" cap="none">
              <a:solidFill>
                <a:srgbClr val="8C919B"/>
              </a:solidFill>
              <a:latin typeface="Helvetica Neue"/>
              <a:ea typeface="Helvetica Neue"/>
              <a:cs typeface="Helvetica Neue"/>
              <a:sym typeface="Helvetica Neue"/>
            </a:endParaRPr>
          </a:p>
        </p:txBody>
      </p:sp>
      <p:sp>
        <p:nvSpPr>
          <p:cNvPr id="49" name="Google Shape;49;p70"/>
          <p:cNvSpPr txBox="1"/>
          <p:nvPr/>
        </p:nvSpPr>
        <p:spPr>
          <a:xfrm>
            <a:off x="1752109" y="3658325"/>
            <a:ext cx="1527662"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8C919B"/>
              </a:buClr>
              <a:buSzPts val="4000"/>
              <a:buFont typeface="Helvetica Neue"/>
              <a:buNone/>
            </a:pPr>
            <a:r>
              <a:rPr lang="en-US" sz="4000" b="1" i="0" u="none" strike="noStrike" cap="none">
                <a:solidFill>
                  <a:srgbClr val="8C919B"/>
                </a:solidFill>
                <a:latin typeface="Helvetica Neue"/>
                <a:ea typeface="Helvetica Neue"/>
                <a:cs typeface="Helvetica Neue"/>
                <a:sym typeface="Helvetica Neue"/>
              </a:rPr>
              <a:t>Goals</a:t>
            </a:r>
            <a:endParaRPr sz="4000" b="1" i="0" u="none" strike="noStrike" cap="none">
              <a:solidFill>
                <a:srgbClr val="8C919B"/>
              </a:solidFill>
              <a:latin typeface="Helvetica Neue"/>
              <a:ea typeface="Helvetica Neue"/>
              <a:cs typeface="Helvetica Neue"/>
              <a:sym typeface="Helvetica Neue"/>
            </a:endParaRPr>
          </a:p>
        </p:txBody>
      </p:sp>
      <p:sp>
        <p:nvSpPr>
          <p:cNvPr id="50" name="Google Shape;50;p70"/>
          <p:cNvSpPr/>
          <p:nvPr/>
        </p:nvSpPr>
        <p:spPr>
          <a:xfrm>
            <a:off x="1752108" y="4475797"/>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51" name="Google Shape;51;p70"/>
          <p:cNvSpPr/>
          <p:nvPr/>
        </p:nvSpPr>
        <p:spPr>
          <a:xfrm>
            <a:off x="13454823" y="4480560"/>
            <a:ext cx="9438184" cy="127366"/>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pic>
        <p:nvPicPr>
          <p:cNvPr id="52" name="Google Shape;52;p70"/>
          <p:cNvPicPr preferRelativeResize="0"/>
          <p:nvPr/>
        </p:nvPicPr>
        <p:blipFill rotWithShape="1">
          <a:blip r:embed="rId2">
            <a:alphaModFix/>
          </a:blip>
          <a:srcRect l="16436" t="8536" r="16029" b="30822"/>
          <a:stretch/>
        </p:blipFill>
        <p:spPr>
          <a:xfrm>
            <a:off x="21757273" y="11032377"/>
            <a:ext cx="2626730" cy="2683626"/>
          </a:xfrm>
          <a:prstGeom prst="rect">
            <a:avLst/>
          </a:prstGeom>
          <a:noFill/>
          <a:ln>
            <a:noFill/>
          </a:ln>
        </p:spPr>
      </p:pic>
      <p:sp>
        <p:nvSpPr>
          <p:cNvPr id="53" name="Google Shape;53;p70"/>
          <p:cNvSpPr txBox="1">
            <a:spLocks noGrp="1"/>
          </p:cNvSpPr>
          <p:nvPr>
            <p:ph type="body" idx="1"/>
          </p:nvPr>
        </p:nvSpPr>
        <p:spPr>
          <a:xfrm>
            <a:off x="1752108"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4" name="Google Shape;54;p70"/>
          <p:cNvSpPr txBox="1">
            <a:spLocks noGrp="1"/>
          </p:cNvSpPr>
          <p:nvPr>
            <p:ph type="body" idx="2"/>
          </p:nvPr>
        </p:nvSpPr>
        <p:spPr>
          <a:xfrm>
            <a:off x="13454823" y="4766538"/>
            <a:ext cx="9438184" cy="89494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400"/>
              <a:buNone/>
              <a:defRPr sz="24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30200" algn="l">
              <a:lnSpc>
                <a:spcPct val="90000"/>
              </a:lnSpc>
              <a:spcBef>
                <a:spcPts val="1000"/>
              </a:spcBef>
              <a:spcAft>
                <a:spcPts val="0"/>
              </a:spcAft>
              <a:buClr>
                <a:schemeClr val="dk1"/>
              </a:buClr>
              <a:buSzPts val="1600"/>
              <a:buChar char="•"/>
              <a:defRPr sz="1600"/>
            </a:lvl4pPr>
            <a:lvl5pPr marL="2286000" lvl="4" indent="-330200" algn="l">
              <a:lnSpc>
                <a:spcPct val="9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1676400" y="730251"/>
            <a:ext cx="21031199"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Helvetica Neue"/>
              <a:buNone/>
              <a:defRPr sz="88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62"/>
          <p:cNvSpPr txBox="1">
            <a:spLocks noGrp="1"/>
          </p:cNvSpPr>
          <p:nvPr>
            <p:ph type="body" idx="1"/>
          </p:nvPr>
        </p:nvSpPr>
        <p:spPr>
          <a:xfrm>
            <a:off x="1676400" y="3651250"/>
            <a:ext cx="21031199"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Helvetica Neue"/>
                <a:ea typeface="Helvetica Neue"/>
                <a:cs typeface="Helvetica Neue"/>
                <a:sym typeface="Helvetica Neue"/>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blueprintue.com/render/kysclxlq"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cd16e4192a_0_6"/>
          <p:cNvSpPr txBox="1">
            <a:spLocks noGrp="1"/>
          </p:cNvSpPr>
          <p:nvPr>
            <p:ph type="body" idx="1"/>
          </p:nvPr>
        </p:nvSpPr>
        <p:spPr>
          <a:xfrm>
            <a:off x="1676400" y="10845298"/>
            <a:ext cx="21031200" cy="1387500"/>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Advanced Blueprint Concepts</a:t>
            </a:r>
            <a:endParaRPr/>
          </a:p>
        </p:txBody>
      </p:sp>
      <p:sp>
        <p:nvSpPr>
          <p:cNvPr id="174" name="Google Shape;174;gcd16e4192a_0_6"/>
          <p:cNvSpPr txBox="1">
            <a:spLocks noGrp="1"/>
          </p:cNvSpPr>
          <p:nvPr>
            <p:ph type="body" idx="2"/>
          </p:nvPr>
        </p:nvSpPr>
        <p:spPr>
          <a:xfrm>
            <a:off x="1676400" y="7094538"/>
            <a:ext cx="21031200" cy="2911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LECTURE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cc71a5cfff_0_390"/>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Select a group of nodes by dragging left mouse and drawing a selection rectangle.</a:t>
            </a:r>
            <a:endParaRPr sz="4800"/>
          </a:p>
          <a:p>
            <a:pPr marL="457200" lvl="0" indent="-533400" algn="l" rtl="0">
              <a:spcBef>
                <a:spcPts val="0"/>
              </a:spcBef>
              <a:spcAft>
                <a:spcPts val="0"/>
              </a:spcAft>
              <a:buSzPts val="4800"/>
              <a:buAutoNum type="arabicPeriod"/>
            </a:pPr>
            <a:r>
              <a:rPr lang="en-US" sz="4800"/>
              <a:t>Then press “C”.</a:t>
            </a:r>
            <a:endParaRPr sz="4800"/>
          </a:p>
          <a:p>
            <a:pPr marL="457200" lvl="0" indent="-533400" algn="l" rtl="0">
              <a:spcBef>
                <a:spcPts val="0"/>
              </a:spcBef>
              <a:spcAft>
                <a:spcPts val="0"/>
              </a:spcAft>
              <a:buSzPts val="4800"/>
              <a:buAutoNum type="arabicPeriod"/>
            </a:pPr>
            <a:r>
              <a:rPr lang="en-US" sz="4800"/>
              <a:t>You can move these comment group with its comment box.</a:t>
            </a:r>
            <a:endParaRPr sz="4800"/>
          </a:p>
          <a:p>
            <a:pPr marL="0" lvl="0" indent="0" algn="l" rtl="0">
              <a:spcBef>
                <a:spcPts val="2000"/>
              </a:spcBef>
              <a:spcAft>
                <a:spcPts val="0"/>
              </a:spcAft>
              <a:buNone/>
            </a:pPr>
            <a:endParaRPr sz="4800"/>
          </a:p>
        </p:txBody>
      </p:sp>
      <p:sp>
        <p:nvSpPr>
          <p:cNvPr id="159" name="Google Shape;159;gcc71a5cfff_0_390"/>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5. Commenting</a:t>
            </a:r>
            <a:endParaRPr/>
          </a:p>
        </p:txBody>
      </p:sp>
      <p:sp>
        <p:nvSpPr>
          <p:cNvPr id="160" name="Google Shape;160;gcc71a5cfff_0_390"/>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sp>
        <p:nvSpPr>
          <p:cNvPr id="161" name="Google Shape;161;gcc71a5cfff_0_390"/>
          <p:cNvSpPr/>
          <p:nvPr/>
        </p:nvSpPr>
        <p:spPr>
          <a:xfrm>
            <a:off x="14380500" y="3101625"/>
            <a:ext cx="6900900" cy="3516900"/>
          </a:xfrm>
          <a:prstGeom prst="cloudCallout">
            <a:avLst>
              <a:gd name="adj1" fmla="val 51587"/>
              <a:gd name="adj2" fmla="val 6842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0000"/>
                </a:solidFill>
                <a:latin typeface="Helvetica Neue"/>
                <a:ea typeface="Helvetica Neue"/>
                <a:cs typeface="Helvetica Neue"/>
                <a:sym typeface="Helvetica Neue"/>
              </a:rPr>
              <a:t>Oh, I can even give fancy colors to these comment boxes using Details panel. Now I’m gonna make ART!</a:t>
            </a:r>
            <a:endParaRPr sz="2000" b="1"/>
          </a:p>
        </p:txBody>
      </p:sp>
      <p:pic>
        <p:nvPicPr>
          <p:cNvPr id="162" name="Google Shape;162;gcc71a5cfff_0_390"/>
          <p:cNvPicPr preferRelativeResize="0"/>
          <p:nvPr/>
        </p:nvPicPr>
        <p:blipFill rotWithShape="1">
          <a:blip r:embed="rId3">
            <a:alphaModFix/>
          </a:blip>
          <a:srcRect l="24721" t="3913" b="24932"/>
          <a:stretch/>
        </p:blipFill>
        <p:spPr>
          <a:xfrm>
            <a:off x="12051425" y="7158974"/>
            <a:ext cx="12332573" cy="6557026"/>
          </a:xfrm>
          <a:prstGeom prst="rect">
            <a:avLst/>
          </a:prstGeom>
          <a:noFill/>
          <a:ln>
            <a:noFill/>
          </a:ln>
        </p:spPr>
      </p:pic>
    </p:spTree>
    <p:extLst>
      <p:ext uri="{BB962C8B-B14F-4D97-AF65-F5344CB8AC3E}">
        <p14:creationId xmlns:p14="http://schemas.microsoft.com/office/powerpoint/2010/main" val="301413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ARRAYS</a:t>
            </a:r>
            <a:endParaRPr/>
          </a:p>
        </p:txBody>
      </p:sp>
      <p:sp>
        <p:nvSpPr>
          <p:cNvPr id="180" name="Google Shape;180;p3"/>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An </a:t>
            </a:r>
            <a:r>
              <a:rPr lang="en-US" sz="2800" b="1"/>
              <a:t>array</a:t>
            </a:r>
            <a:r>
              <a:rPr lang="en-US" sz="2800"/>
              <a:t> is an ordered list, and you set and get its elements via the use of an integer-based index.</a:t>
            </a:r>
            <a:endParaRPr/>
          </a:p>
          <a:p>
            <a:pPr marL="0" lvl="0" indent="0" algn="l" rtl="0">
              <a:lnSpc>
                <a:spcPct val="100000"/>
              </a:lnSpc>
              <a:spcBef>
                <a:spcPts val="2000"/>
              </a:spcBef>
              <a:spcAft>
                <a:spcPts val="0"/>
              </a:spcAft>
              <a:buClr>
                <a:schemeClr val="dk1"/>
              </a:buClr>
              <a:buSzPts val="2800"/>
              <a:buNone/>
            </a:pPr>
            <a:r>
              <a:rPr lang="en-US" sz="2800"/>
              <a:t>The use of arrays allows grouping of variables of the same type. Creating an array in Blueprints is very simple.</a:t>
            </a:r>
            <a:endParaRPr/>
          </a:p>
          <a:p>
            <a:pPr marL="0" lvl="0" indent="0" algn="l" rtl="0">
              <a:lnSpc>
                <a:spcPct val="100000"/>
              </a:lnSpc>
              <a:spcBef>
                <a:spcPts val="2000"/>
              </a:spcBef>
              <a:spcAft>
                <a:spcPts val="0"/>
              </a:spcAft>
              <a:buClr>
                <a:schemeClr val="dk1"/>
              </a:buClr>
              <a:buSzPts val="2800"/>
              <a:buNone/>
            </a:pPr>
            <a:r>
              <a:rPr lang="en-US" sz="2800"/>
              <a:t>First, create a new variable and select the desired type.</a:t>
            </a:r>
            <a:endParaRPr/>
          </a:p>
          <a:p>
            <a:pPr marL="0" lvl="0" indent="0" algn="l" rtl="0">
              <a:lnSpc>
                <a:spcPct val="100000"/>
              </a:lnSpc>
              <a:spcBef>
                <a:spcPts val="2000"/>
              </a:spcBef>
              <a:spcAft>
                <a:spcPts val="0"/>
              </a:spcAft>
              <a:buClr>
                <a:schemeClr val="dk1"/>
              </a:buClr>
              <a:buSzPts val="2800"/>
              <a:buNone/>
            </a:pPr>
            <a:r>
              <a:rPr lang="en-US" sz="2800"/>
              <a:t>Click the icon next to the </a:t>
            </a:r>
            <a:r>
              <a:rPr lang="en-US" sz="2800" b="1"/>
              <a:t>Variable Type</a:t>
            </a:r>
            <a:r>
              <a:rPr lang="en-US" sz="2800"/>
              <a:t> drop-down and choose “</a:t>
            </a:r>
            <a:r>
              <a:rPr lang="en-US" sz="2800" b="1"/>
              <a:t>Array</a:t>
            </a:r>
            <a:r>
              <a:rPr lang="en-US" sz="2800"/>
              <a:t>” (see top image on right).</a:t>
            </a:r>
            <a:endParaRPr/>
          </a:p>
          <a:p>
            <a:pPr marL="0" lvl="0" indent="0" algn="l" rtl="0">
              <a:lnSpc>
                <a:spcPct val="100000"/>
              </a:lnSpc>
              <a:spcBef>
                <a:spcPts val="2000"/>
              </a:spcBef>
              <a:spcAft>
                <a:spcPts val="0"/>
              </a:spcAft>
              <a:buClr>
                <a:schemeClr val="dk1"/>
              </a:buClr>
              <a:buSzPts val="2800"/>
              <a:buNone/>
            </a:pPr>
            <a:r>
              <a:rPr lang="en-US" sz="2800"/>
              <a:t>After compiling the Blueprint, it is possible to fill in the array elements with default values, as shown in the bottom image.</a:t>
            </a:r>
            <a:endParaRPr sz="2800"/>
          </a:p>
          <a:p>
            <a:pPr marL="0" lvl="0" indent="0" algn="l" rtl="0">
              <a:lnSpc>
                <a:spcPct val="100000"/>
              </a:lnSpc>
              <a:spcBef>
                <a:spcPts val="2000"/>
              </a:spcBef>
              <a:spcAft>
                <a:spcPts val="0"/>
              </a:spcAft>
              <a:buClr>
                <a:schemeClr val="dk1"/>
              </a:buClr>
              <a:buSzPts val="2800"/>
              <a:buNone/>
            </a:pPr>
            <a:endParaRPr sz="2800"/>
          </a:p>
        </p:txBody>
      </p:sp>
      <p:pic>
        <p:nvPicPr>
          <p:cNvPr id="181" name="Google Shape;181;p3"/>
          <p:cNvPicPr preferRelativeResize="0"/>
          <p:nvPr/>
        </p:nvPicPr>
        <p:blipFill rotWithShape="1">
          <a:blip r:embed="rId3">
            <a:alphaModFix/>
          </a:blip>
          <a:srcRect/>
          <a:stretch/>
        </p:blipFill>
        <p:spPr>
          <a:xfrm>
            <a:off x="13752655" y="2263564"/>
            <a:ext cx="8951769" cy="3016358"/>
          </a:xfrm>
          <a:prstGeom prst="rect">
            <a:avLst/>
          </a:prstGeom>
          <a:noFill/>
          <a:ln>
            <a:noFill/>
          </a:ln>
        </p:spPr>
      </p:pic>
      <p:pic>
        <p:nvPicPr>
          <p:cNvPr id="182" name="Google Shape;182;p3"/>
          <p:cNvPicPr preferRelativeResize="0"/>
          <p:nvPr/>
        </p:nvPicPr>
        <p:blipFill rotWithShape="1">
          <a:blip r:embed="rId4">
            <a:alphaModFix/>
          </a:blip>
          <a:srcRect/>
          <a:stretch/>
        </p:blipFill>
        <p:spPr>
          <a:xfrm>
            <a:off x="14912338" y="7139124"/>
            <a:ext cx="6824257" cy="49682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ARRAYS:</a:t>
            </a:r>
            <a:br>
              <a:rPr lang="en-US"/>
            </a:br>
            <a:r>
              <a:rPr lang="en-US"/>
              <a:t>MAIN NODES</a:t>
            </a:r>
            <a:endParaRPr/>
          </a:p>
        </p:txBody>
      </p:sp>
      <p:sp>
        <p:nvSpPr>
          <p:cNvPr id="188" name="Google Shape;188;p4"/>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a:t>
            </a:r>
            <a:r>
              <a:rPr lang="en-US" sz="2800" b="1"/>
              <a:t> </a:t>
            </a:r>
            <a:r>
              <a:rPr lang="en-US" sz="2800"/>
              <a:t>main nodes related to arrays are as follows:</a:t>
            </a:r>
            <a:endParaRPr sz="2800"/>
          </a:p>
          <a:p>
            <a:pPr marL="457200" lvl="0" indent="-457200" algn="l" rtl="0">
              <a:lnSpc>
                <a:spcPct val="100000"/>
              </a:lnSpc>
              <a:spcBef>
                <a:spcPts val="2000"/>
              </a:spcBef>
              <a:spcAft>
                <a:spcPts val="0"/>
              </a:spcAft>
              <a:buClr>
                <a:schemeClr val="dk1"/>
              </a:buClr>
              <a:buSzPts val="2800"/>
              <a:buFont typeface="Arial"/>
              <a:buChar char="•"/>
            </a:pPr>
            <a:r>
              <a:rPr lang="en-US" sz="2800" b="1"/>
              <a:t>Get</a:t>
            </a:r>
            <a:r>
              <a:rPr lang="en-US" sz="2800"/>
              <a:t>: Returns the element that is in the position specified by the index used.</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Length</a:t>
            </a:r>
            <a:r>
              <a:rPr lang="en-US" sz="2800"/>
              <a:t>: Returns the number of array elements.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Add</a:t>
            </a:r>
            <a:r>
              <a:rPr lang="en-US" sz="2800"/>
              <a:t>: Adds a new element at the end of the array.</a:t>
            </a:r>
            <a:endParaRPr/>
          </a:p>
          <a:p>
            <a:pPr marL="457200" lvl="0" indent="-457200" algn="l" rtl="0">
              <a:lnSpc>
                <a:spcPct val="100000"/>
              </a:lnSpc>
              <a:spcBef>
                <a:spcPts val="1600"/>
              </a:spcBef>
              <a:spcAft>
                <a:spcPts val="0"/>
              </a:spcAft>
              <a:buClr>
                <a:schemeClr val="dk1"/>
              </a:buClr>
              <a:buSzPts val="2800"/>
              <a:buFont typeface="Arial"/>
              <a:buChar char="•"/>
            </a:pPr>
            <a:r>
              <a:rPr lang="en-US" sz="2800" b="1"/>
              <a:t>Insert</a:t>
            </a:r>
            <a:r>
              <a:rPr lang="en-US" sz="2800"/>
              <a:t>: Inserts a new element at the position specified by the index parameter.</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189" name="Google Shape;189;p4"/>
          <p:cNvPicPr preferRelativeResize="0"/>
          <p:nvPr/>
        </p:nvPicPr>
        <p:blipFill rotWithShape="1">
          <a:blip r:embed="rId3">
            <a:alphaModFix/>
          </a:blip>
          <a:srcRect/>
          <a:stretch/>
        </p:blipFill>
        <p:spPr>
          <a:xfrm>
            <a:off x="15568731" y="2076452"/>
            <a:ext cx="5984982" cy="106109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SETS</a:t>
            </a:r>
            <a:endParaRPr/>
          </a:p>
        </p:txBody>
      </p:sp>
      <p:sp>
        <p:nvSpPr>
          <p:cNvPr id="195" name="Google Shape;195;p5"/>
          <p:cNvSpPr txBox="1">
            <a:spLocks noGrp="1"/>
          </p:cNvSpPr>
          <p:nvPr>
            <p:ph type="body" idx="2"/>
          </p:nvPr>
        </p:nvSpPr>
        <p:spPr>
          <a:xfrm>
            <a:off x="1680124" y="5897880"/>
            <a:ext cx="9045575" cy="766295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9000"/>
              </a:lnSpc>
              <a:spcBef>
                <a:spcPts val="0"/>
              </a:spcBef>
              <a:spcAft>
                <a:spcPts val="0"/>
              </a:spcAft>
              <a:buClr>
                <a:schemeClr val="dk1"/>
              </a:buClr>
              <a:buSzPts val="2800"/>
              <a:buNone/>
            </a:pPr>
            <a:r>
              <a:rPr lang="en-US" sz="2800"/>
              <a:t>A </a:t>
            </a:r>
            <a:r>
              <a:rPr lang="en-US" sz="2800" b="1"/>
              <a:t>set </a:t>
            </a:r>
            <a:r>
              <a:rPr lang="en-US" sz="2800"/>
              <a:t>is a type of container similar to an array, but unlike an array it is an unordered list of elements that are searched for based on their value. There is no index. It can be used to group variables of the same type. An important difference is that sets</a:t>
            </a:r>
            <a:r>
              <a:rPr lang="en-US" sz="2800" b="1"/>
              <a:t> </a:t>
            </a:r>
            <a:r>
              <a:rPr lang="en-US" sz="2800"/>
              <a:t>do not allow duplicate elements.</a:t>
            </a:r>
            <a:endParaRPr/>
          </a:p>
          <a:p>
            <a:pPr marL="0" lvl="0" indent="0" algn="l" rtl="0">
              <a:lnSpc>
                <a:spcPct val="99000"/>
              </a:lnSpc>
              <a:spcBef>
                <a:spcPts val="1600"/>
              </a:spcBef>
              <a:spcAft>
                <a:spcPts val="0"/>
              </a:spcAft>
              <a:buClr>
                <a:schemeClr val="dk1"/>
              </a:buClr>
              <a:buSzPts val="2800"/>
              <a:buNone/>
            </a:pPr>
            <a:r>
              <a:rPr lang="en-US" sz="2800"/>
              <a:t>The key value used to find an item is the item itself.</a:t>
            </a:r>
            <a:endParaRPr/>
          </a:p>
          <a:p>
            <a:pPr marL="0" lvl="0" indent="0" algn="l" rtl="0">
              <a:lnSpc>
                <a:spcPct val="99000"/>
              </a:lnSpc>
              <a:spcBef>
                <a:spcPts val="1600"/>
              </a:spcBef>
              <a:spcAft>
                <a:spcPts val="0"/>
              </a:spcAft>
              <a:buClr>
                <a:schemeClr val="dk1"/>
              </a:buClr>
              <a:buSzPts val="2800"/>
              <a:buNone/>
            </a:pPr>
            <a:r>
              <a:rPr lang="en-US" sz="2800"/>
              <a:t>To define a variable as a set, click the icon next to the </a:t>
            </a:r>
            <a:r>
              <a:rPr lang="en-US" sz="2800" b="1"/>
              <a:t>Variable Type</a:t>
            </a:r>
            <a:r>
              <a:rPr lang="en-US" sz="2800"/>
              <a:t> drop-down and choose “</a:t>
            </a:r>
            <a:r>
              <a:rPr lang="en-US" sz="2800" b="1"/>
              <a:t>Set</a:t>
            </a:r>
            <a:r>
              <a:rPr lang="en-US" sz="2800"/>
              <a:t>” (see top image on right).</a:t>
            </a:r>
            <a:endParaRPr/>
          </a:p>
          <a:p>
            <a:pPr marL="0" lvl="0" indent="0" algn="l" rtl="0">
              <a:lnSpc>
                <a:spcPct val="99000"/>
              </a:lnSpc>
              <a:spcBef>
                <a:spcPts val="1600"/>
              </a:spcBef>
              <a:spcAft>
                <a:spcPts val="0"/>
              </a:spcAft>
              <a:buClr>
                <a:schemeClr val="dk1"/>
              </a:buClr>
              <a:buSzPts val="2800"/>
              <a:buNone/>
            </a:pPr>
            <a:r>
              <a:rPr lang="en-US" sz="2800"/>
              <a:t>Following are some common nodes related to sets:</a:t>
            </a:r>
            <a:endParaRPr sz="2800"/>
          </a:p>
          <a:p>
            <a:pPr marL="457200" lvl="0" indent="-457200" algn="l" rtl="0">
              <a:lnSpc>
                <a:spcPct val="99000"/>
              </a:lnSpc>
              <a:spcBef>
                <a:spcPts val="1600"/>
              </a:spcBef>
              <a:spcAft>
                <a:spcPts val="0"/>
              </a:spcAft>
              <a:buClr>
                <a:schemeClr val="dk1"/>
              </a:buClr>
              <a:buSzPts val="2800"/>
              <a:buFont typeface="Arial"/>
              <a:buChar char="•"/>
            </a:pPr>
            <a:r>
              <a:rPr lang="en-US" sz="2800" b="1"/>
              <a:t>Add</a:t>
            </a:r>
            <a:r>
              <a:rPr lang="en-US" sz="2800"/>
              <a:t>: Adds an item to the set.</a:t>
            </a:r>
            <a:endParaRPr sz="2800"/>
          </a:p>
          <a:p>
            <a:pPr marL="457200" lvl="0" indent="-457200" algn="l" rtl="0">
              <a:lnSpc>
                <a:spcPct val="99000"/>
              </a:lnSpc>
              <a:spcBef>
                <a:spcPts val="1200"/>
              </a:spcBef>
              <a:spcAft>
                <a:spcPts val="0"/>
              </a:spcAft>
              <a:buClr>
                <a:schemeClr val="dk1"/>
              </a:buClr>
              <a:buSzPts val="2800"/>
              <a:buFont typeface="Arial"/>
              <a:buChar char="•"/>
            </a:pPr>
            <a:r>
              <a:rPr lang="en-US" sz="2800" b="1"/>
              <a:t>Contains</a:t>
            </a:r>
            <a:r>
              <a:rPr lang="en-US" sz="2800"/>
              <a:t>: Checks to see if the set contains the given item.</a:t>
            </a:r>
            <a:endParaRPr sz="2800"/>
          </a:p>
          <a:p>
            <a:pPr marL="457200" lvl="0" indent="-457200" algn="l" rtl="0">
              <a:lnSpc>
                <a:spcPct val="99000"/>
              </a:lnSpc>
              <a:spcBef>
                <a:spcPts val="1200"/>
              </a:spcBef>
              <a:spcAft>
                <a:spcPts val="0"/>
              </a:spcAft>
              <a:buClr>
                <a:schemeClr val="dk1"/>
              </a:buClr>
              <a:buSzPts val="2800"/>
              <a:buFont typeface="Arial"/>
              <a:buChar char="•"/>
            </a:pPr>
            <a:r>
              <a:rPr lang="en-US" sz="2800" b="1"/>
              <a:t>Remove</a:t>
            </a:r>
            <a:r>
              <a:rPr lang="en-US" sz="2800"/>
              <a:t>: Removes an item from the set.</a:t>
            </a:r>
            <a:endParaRPr sz="2800"/>
          </a:p>
          <a:p>
            <a:pPr marL="457200" lvl="0" indent="-457200" algn="l" rtl="0">
              <a:lnSpc>
                <a:spcPct val="99000"/>
              </a:lnSpc>
              <a:spcBef>
                <a:spcPts val="1200"/>
              </a:spcBef>
              <a:spcAft>
                <a:spcPts val="0"/>
              </a:spcAft>
              <a:buClr>
                <a:schemeClr val="dk1"/>
              </a:buClr>
              <a:buSzPts val="2800"/>
              <a:buFont typeface="Arial"/>
              <a:buChar char="•"/>
            </a:pPr>
            <a:r>
              <a:rPr lang="en-US" sz="2800" b="1"/>
              <a:t>Length</a:t>
            </a:r>
            <a:r>
              <a:rPr lang="en-US" sz="2800"/>
              <a:t>: Returns the number of items in the set.</a:t>
            </a:r>
            <a:endParaRPr/>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196" name="Google Shape;196;p5"/>
          <p:cNvPicPr preferRelativeResize="0"/>
          <p:nvPr/>
        </p:nvPicPr>
        <p:blipFill rotWithShape="1">
          <a:blip r:embed="rId3">
            <a:alphaModFix/>
          </a:blip>
          <a:srcRect/>
          <a:stretch/>
        </p:blipFill>
        <p:spPr>
          <a:xfrm>
            <a:off x="13752655" y="2433294"/>
            <a:ext cx="8951769" cy="2676897"/>
          </a:xfrm>
          <a:prstGeom prst="rect">
            <a:avLst/>
          </a:prstGeom>
          <a:noFill/>
          <a:ln>
            <a:noFill/>
          </a:ln>
        </p:spPr>
      </p:pic>
      <p:pic>
        <p:nvPicPr>
          <p:cNvPr id="197" name="Google Shape;197;p5"/>
          <p:cNvPicPr preferRelativeResize="0"/>
          <p:nvPr/>
        </p:nvPicPr>
        <p:blipFill rotWithShape="1">
          <a:blip r:embed="rId4">
            <a:alphaModFix/>
          </a:blip>
          <a:srcRect/>
          <a:stretch/>
        </p:blipFill>
        <p:spPr>
          <a:xfrm>
            <a:off x="13752655" y="7729495"/>
            <a:ext cx="8668004" cy="4810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MAPS</a:t>
            </a:r>
            <a:endParaRPr/>
          </a:p>
        </p:txBody>
      </p:sp>
      <p:sp>
        <p:nvSpPr>
          <p:cNvPr id="203" name="Google Shape;203;p6"/>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There is another type of container called a </a:t>
            </a:r>
            <a:r>
              <a:rPr lang="en-US" sz="2800" b="1"/>
              <a:t>map</a:t>
            </a:r>
            <a:r>
              <a:rPr lang="en-US" sz="2800"/>
              <a:t>. To define a variable as a map, click the icon next to the </a:t>
            </a:r>
            <a:r>
              <a:rPr lang="en-US" sz="2800" b="1"/>
              <a:t>Variable Type</a:t>
            </a:r>
            <a:r>
              <a:rPr lang="en-US" sz="2800"/>
              <a:t> drop-down and choose “</a:t>
            </a:r>
            <a:r>
              <a:rPr lang="en-US" sz="2800" b="1"/>
              <a:t>Map</a:t>
            </a:r>
            <a:r>
              <a:rPr lang="en-US" sz="2800"/>
              <a:t>”.</a:t>
            </a:r>
            <a:endParaRPr/>
          </a:p>
          <a:p>
            <a:pPr marL="0" lvl="0" indent="0" algn="l" rtl="0">
              <a:lnSpc>
                <a:spcPct val="100000"/>
              </a:lnSpc>
              <a:spcBef>
                <a:spcPts val="2000"/>
              </a:spcBef>
              <a:spcAft>
                <a:spcPts val="0"/>
              </a:spcAft>
              <a:buClr>
                <a:schemeClr val="dk1"/>
              </a:buClr>
              <a:buSzPts val="2800"/>
              <a:buNone/>
            </a:pPr>
            <a:r>
              <a:rPr lang="en-US" sz="2800"/>
              <a:t>Each element of a map has a key associated with a value. A map is unordered and is searched using the key value. The top image on the right shows a map whose key type</a:t>
            </a:r>
            <a:r>
              <a:rPr lang="en-US" sz="2800" b="1"/>
              <a:t> </a:t>
            </a:r>
            <a:r>
              <a:rPr lang="en-US" sz="2800"/>
              <a:t>is “</a:t>
            </a:r>
            <a:r>
              <a:rPr lang="en-US" sz="2800" b="1"/>
              <a:t>Integer</a:t>
            </a:r>
            <a:r>
              <a:rPr lang="en-US" sz="2800"/>
              <a:t>” and whose value type is “</a:t>
            </a:r>
            <a:r>
              <a:rPr lang="en-US" sz="2800" b="1"/>
              <a:t>String</a:t>
            </a:r>
            <a:r>
              <a:rPr lang="en-US" sz="2800"/>
              <a:t>”.</a:t>
            </a:r>
            <a:endParaRPr sz="2800"/>
          </a:p>
          <a:p>
            <a:pPr marL="0" lvl="0" indent="0" algn="l" rtl="0">
              <a:lnSpc>
                <a:spcPct val="100000"/>
              </a:lnSpc>
              <a:spcBef>
                <a:spcPts val="2000"/>
              </a:spcBef>
              <a:spcAft>
                <a:spcPts val="0"/>
              </a:spcAft>
              <a:buClr>
                <a:schemeClr val="dk1"/>
              </a:buClr>
              <a:buSzPts val="2800"/>
              <a:buNone/>
            </a:pPr>
            <a:r>
              <a:rPr lang="en-US" sz="2800"/>
              <a:t>The key values of a map must be unique.</a:t>
            </a:r>
            <a:endParaRPr/>
          </a:p>
          <a:p>
            <a:pPr marL="0" lvl="0" indent="0" algn="l" rtl="0">
              <a:lnSpc>
                <a:spcPct val="100000"/>
              </a:lnSpc>
              <a:spcBef>
                <a:spcPts val="2000"/>
              </a:spcBef>
              <a:spcAft>
                <a:spcPts val="0"/>
              </a:spcAft>
              <a:buClr>
                <a:schemeClr val="dk1"/>
              </a:buClr>
              <a:buSzPts val="2800"/>
              <a:buNone/>
            </a:pPr>
            <a:r>
              <a:rPr lang="en-US" sz="2800"/>
              <a:t>In the bottom image is an example of a map where a number is associated with the name of a game item.</a:t>
            </a:r>
            <a:endParaRPr sz="2800"/>
          </a:p>
          <a:p>
            <a:pPr marL="0" lvl="0" indent="0" algn="l" rtl="0">
              <a:lnSpc>
                <a:spcPct val="100000"/>
              </a:lnSpc>
              <a:spcBef>
                <a:spcPts val="2000"/>
              </a:spcBef>
              <a:spcAft>
                <a:spcPts val="0"/>
              </a:spcAft>
              <a:buClr>
                <a:schemeClr val="dk1"/>
              </a:buClr>
              <a:buSzPts val="2800"/>
              <a:buNone/>
            </a:pPr>
            <a:endParaRPr sz="2800"/>
          </a:p>
        </p:txBody>
      </p:sp>
      <p:pic>
        <p:nvPicPr>
          <p:cNvPr id="204" name="Google Shape;204;p6"/>
          <p:cNvPicPr preferRelativeResize="0"/>
          <p:nvPr/>
        </p:nvPicPr>
        <p:blipFill rotWithShape="1">
          <a:blip r:embed="rId3">
            <a:alphaModFix/>
          </a:blip>
          <a:srcRect/>
          <a:stretch/>
        </p:blipFill>
        <p:spPr>
          <a:xfrm>
            <a:off x="13752655" y="2449635"/>
            <a:ext cx="8951769" cy="2644215"/>
          </a:xfrm>
          <a:prstGeom prst="rect">
            <a:avLst/>
          </a:prstGeom>
          <a:noFill/>
          <a:ln>
            <a:noFill/>
          </a:ln>
        </p:spPr>
      </p:pic>
      <p:pic>
        <p:nvPicPr>
          <p:cNvPr id="205" name="Google Shape;205;p6"/>
          <p:cNvPicPr preferRelativeResize="0"/>
          <p:nvPr/>
        </p:nvPicPr>
        <p:blipFill rotWithShape="1">
          <a:blip r:embed="rId4">
            <a:alphaModFix/>
          </a:blip>
          <a:srcRect/>
          <a:stretch/>
        </p:blipFill>
        <p:spPr>
          <a:xfrm>
            <a:off x="13752655" y="7626324"/>
            <a:ext cx="9421189" cy="46963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STRUCTURES</a:t>
            </a:r>
            <a:endParaRPr/>
          </a:p>
        </p:txBody>
      </p:sp>
      <p:sp>
        <p:nvSpPr>
          <p:cNvPr id="211" name="Google Shape;211;p7"/>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dirty="0"/>
              <a:t>A </a:t>
            </a:r>
            <a:r>
              <a:rPr lang="en-US" sz="2800" b="1" dirty="0"/>
              <a:t>structure</a:t>
            </a:r>
            <a:r>
              <a:rPr lang="en-US" sz="2800" dirty="0"/>
              <a:t> (</a:t>
            </a:r>
            <a:r>
              <a:rPr lang="en-US" sz="2800" b="1" dirty="0" err="1"/>
              <a:t>struct</a:t>
            </a:r>
            <a:r>
              <a:rPr lang="en-US" sz="2800" dirty="0"/>
              <a:t>) can be used to gather in one place several related variables. The variables that belong to a structure can be of different types. You can also have structures that contain other structures and arrays.</a:t>
            </a:r>
            <a:endParaRPr dirty="0"/>
          </a:p>
          <a:p>
            <a:pPr marL="0" lvl="0" indent="0" algn="l" rtl="0">
              <a:lnSpc>
                <a:spcPct val="100000"/>
              </a:lnSpc>
              <a:spcBef>
                <a:spcPts val="2000"/>
              </a:spcBef>
              <a:spcAft>
                <a:spcPts val="0"/>
              </a:spcAft>
              <a:buClr>
                <a:schemeClr val="dk1"/>
              </a:buClr>
              <a:buSzPts val="2800"/>
              <a:buNone/>
            </a:pPr>
            <a:r>
              <a:rPr lang="en-US" sz="2800" dirty="0"/>
              <a:t>To create a new structure, click the green </a:t>
            </a:r>
            <a:r>
              <a:rPr lang="en-US" sz="2800" b="1" dirty="0"/>
              <a:t>Add New</a:t>
            </a:r>
            <a:r>
              <a:rPr lang="en-US" sz="2800" dirty="0"/>
              <a:t> button in the </a:t>
            </a:r>
            <a:r>
              <a:rPr lang="en-US" sz="2800" b="1" dirty="0"/>
              <a:t>Content Browser</a:t>
            </a:r>
            <a:r>
              <a:rPr lang="en-US" sz="2800" dirty="0"/>
              <a:t>, and in the </a:t>
            </a:r>
            <a:r>
              <a:rPr lang="en-US" sz="2800" b="1" dirty="0"/>
              <a:t>Blueprints</a:t>
            </a:r>
            <a:r>
              <a:rPr lang="en-US" sz="2800" dirty="0"/>
              <a:t> submenu select “</a:t>
            </a:r>
            <a:r>
              <a:rPr lang="en-US" sz="2800" b="1" dirty="0"/>
              <a:t>Structure</a:t>
            </a:r>
            <a:r>
              <a:rPr lang="en-US" sz="2800" dirty="0"/>
              <a:t>”. Rename it “</a:t>
            </a:r>
            <a:r>
              <a:rPr lang="en-US" sz="2800" b="1" dirty="0"/>
              <a:t>Item </a:t>
            </a:r>
            <a:r>
              <a:rPr lang="en-US" sz="2800" b="1" dirty="0" err="1"/>
              <a:t>Struct</a:t>
            </a:r>
            <a:r>
              <a:rPr lang="en-US" sz="2800" dirty="0"/>
              <a:t>”.</a:t>
            </a:r>
            <a:endParaRPr dirty="0"/>
          </a:p>
          <a:p>
            <a:pPr marL="0" lvl="0" indent="0" algn="l" rtl="0">
              <a:lnSpc>
                <a:spcPct val="100000"/>
              </a:lnSpc>
              <a:spcBef>
                <a:spcPts val="2000"/>
              </a:spcBef>
              <a:spcAft>
                <a:spcPts val="0"/>
              </a:spcAft>
              <a:buClr>
                <a:schemeClr val="dk1"/>
              </a:buClr>
              <a:buSzPts val="2800"/>
              <a:buNone/>
            </a:pPr>
            <a:r>
              <a:rPr lang="en-US" sz="2800" dirty="0"/>
              <a:t>Double-click </a:t>
            </a:r>
            <a:r>
              <a:rPr lang="en-US" sz="2800" b="1" dirty="0"/>
              <a:t>Item </a:t>
            </a:r>
            <a:r>
              <a:rPr lang="en-US" sz="2800" b="1" dirty="0" err="1"/>
              <a:t>Struct</a:t>
            </a:r>
            <a:r>
              <a:rPr lang="en-US" sz="2800" dirty="0"/>
              <a:t> to edit it.</a:t>
            </a:r>
            <a:endParaRPr dirty="0"/>
          </a:p>
          <a:p>
            <a:pPr marL="0" lvl="0" indent="0" algn="l" rtl="0">
              <a:lnSpc>
                <a:spcPct val="100000"/>
              </a:lnSpc>
              <a:spcBef>
                <a:spcPts val="2000"/>
              </a:spcBef>
              <a:spcAft>
                <a:spcPts val="0"/>
              </a:spcAft>
              <a:buClr>
                <a:schemeClr val="dk1"/>
              </a:buClr>
              <a:buSzPts val="2800"/>
              <a:buNone/>
            </a:pPr>
            <a:r>
              <a:rPr lang="en-US" sz="2800" dirty="0"/>
              <a:t>In the </a:t>
            </a:r>
            <a:r>
              <a:rPr lang="en-US" sz="2800" b="1" dirty="0"/>
              <a:t>My Blueprint</a:t>
            </a:r>
            <a:r>
              <a:rPr lang="en-US" sz="2800" dirty="0"/>
              <a:t> panel, click the “</a:t>
            </a:r>
            <a:r>
              <a:rPr lang="en-US" sz="2800" b="1" dirty="0"/>
              <a:t>+</a:t>
            </a:r>
            <a:r>
              <a:rPr lang="en-US" sz="2800" dirty="0"/>
              <a:t>” button in the </a:t>
            </a:r>
            <a:r>
              <a:rPr lang="en-US" sz="2800" b="1" dirty="0"/>
              <a:t>Variables</a:t>
            </a:r>
            <a:r>
              <a:rPr lang="en-US" sz="2800" dirty="0"/>
              <a:t> category to add variables to the structure.</a:t>
            </a:r>
            <a:endParaRPr sz="2800" dirty="0"/>
          </a:p>
          <a:p>
            <a:pPr marL="0" lvl="0" indent="0" algn="l" rtl="0">
              <a:lnSpc>
                <a:spcPct val="100000"/>
              </a:lnSpc>
              <a:spcBef>
                <a:spcPts val="2000"/>
              </a:spcBef>
              <a:spcAft>
                <a:spcPts val="0"/>
              </a:spcAft>
              <a:buClr>
                <a:schemeClr val="dk1"/>
              </a:buClr>
              <a:buSzPts val="2800"/>
              <a:buNone/>
            </a:pPr>
            <a:r>
              <a:rPr lang="en-US" sz="3000" b="1" dirty="0"/>
              <a:t>Check Out this code for buying items with a </a:t>
            </a:r>
            <a:r>
              <a:rPr lang="en-US" sz="3000" b="1" dirty="0" err="1"/>
              <a:t>struct</a:t>
            </a:r>
            <a:r>
              <a:rPr lang="en-US" sz="3000" b="1" dirty="0"/>
              <a:t> array!!</a:t>
            </a:r>
            <a:endParaRPr sz="3000" b="1" dirty="0"/>
          </a:p>
          <a:p>
            <a:pPr marL="0" lvl="0" indent="0" algn="l" rtl="0">
              <a:lnSpc>
                <a:spcPct val="100000"/>
              </a:lnSpc>
              <a:spcBef>
                <a:spcPts val="2000"/>
              </a:spcBef>
              <a:spcAft>
                <a:spcPts val="0"/>
              </a:spcAft>
              <a:buClr>
                <a:schemeClr val="dk1"/>
              </a:buClr>
              <a:buSzPts val="2800"/>
              <a:buNone/>
            </a:pPr>
            <a:r>
              <a:rPr lang="en-US" sz="2800" u="sng" dirty="0">
                <a:solidFill>
                  <a:schemeClr val="hlink"/>
                </a:solidFill>
                <a:hlinkClick r:id="rId3"/>
              </a:rPr>
              <a:t>https://blueprintue.com/render/kysclxlq</a:t>
            </a:r>
            <a:endParaRPr sz="2800" dirty="0"/>
          </a:p>
          <a:p>
            <a:pPr marL="0" lvl="0" indent="0" algn="l" rtl="0">
              <a:lnSpc>
                <a:spcPct val="100000"/>
              </a:lnSpc>
              <a:spcBef>
                <a:spcPts val="2000"/>
              </a:spcBef>
              <a:spcAft>
                <a:spcPts val="0"/>
              </a:spcAft>
              <a:buClr>
                <a:schemeClr val="dk1"/>
              </a:buClr>
              <a:buSzPts val="2800"/>
              <a:buNone/>
            </a:pPr>
            <a:endParaRPr sz="2800" dirty="0"/>
          </a:p>
        </p:txBody>
      </p:sp>
      <p:pic>
        <p:nvPicPr>
          <p:cNvPr id="212" name="Google Shape;212;p7"/>
          <p:cNvPicPr preferRelativeResize="0">
            <a:picLocks noGrp="1"/>
          </p:cNvPicPr>
          <p:nvPr>
            <p:ph type="body" idx="1"/>
          </p:nvPr>
        </p:nvPicPr>
        <p:blipFill rotWithShape="1">
          <a:blip r:embed="rId4">
            <a:alphaModFix/>
          </a:blip>
          <a:srcRect/>
          <a:stretch/>
        </p:blipFill>
        <p:spPr>
          <a:xfrm>
            <a:off x="13152463" y="679269"/>
            <a:ext cx="10412932" cy="6686736"/>
          </a:xfrm>
          <a:prstGeom prst="rect">
            <a:avLst/>
          </a:prstGeom>
          <a:noFill/>
          <a:ln>
            <a:noFill/>
          </a:ln>
        </p:spPr>
      </p:pic>
      <p:pic>
        <p:nvPicPr>
          <p:cNvPr id="213" name="Google Shape;213;p7"/>
          <p:cNvPicPr preferRelativeResize="0"/>
          <p:nvPr/>
        </p:nvPicPr>
        <p:blipFill rotWithShape="1">
          <a:blip r:embed="rId5">
            <a:alphaModFix/>
          </a:blip>
          <a:srcRect/>
          <a:stretch/>
        </p:blipFill>
        <p:spPr>
          <a:xfrm>
            <a:off x="13668961" y="8406791"/>
            <a:ext cx="9379935" cy="42119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STRUCTURES:</a:t>
            </a:r>
            <a:br>
              <a:rPr lang="en-US"/>
            </a:br>
            <a:r>
              <a:rPr lang="en-US"/>
              <a:t>EXAMPLE</a:t>
            </a:r>
            <a:endParaRPr/>
          </a:p>
        </p:txBody>
      </p:sp>
      <p:sp>
        <p:nvSpPr>
          <p:cNvPr id="219" name="Google Shape;219;p8"/>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As an example, create a new variable in a Blueprint that represents the inventory of the player. Name it “</a:t>
            </a:r>
            <a:r>
              <a:rPr lang="en-US" sz="2800" b="1"/>
              <a:t>Inventory</a:t>
            </a:r>
            <a:r>
              <a:rPr lang="en-US" sz="2800"/>
              <a:t>” and use the variable type “</a:t>
            </a:r>
            <a:r>
              <a:rPr lang="en-US" sz="2800" b="1"/>
              <a:t>Item Struct</a:t>
            </a:r>
            <a:r>
              <a:rPr lang="en-US" sz="2800"/>
              <a:t>”, which was created in the previous slide. Click the icon next to the </a:t>
            </a:r>
            <a:r>
              <a:rPr lang="en-US" sz="2800" b="1"/>
              <a:t>Variable Type</a:t>
            </a:r>
            <a:r>
              <a:rPr lang="en-US" sz="2800"/>
              <a:t> drop-down and choose “</a:t>
            </a:r>
            <a:r>
              <a:rPr lang="en-US" sz="2800" b="1"/>
              <a:t>Array</a:t>
            </a:r>
            <a:r>
              <a:rPr lang="en-US" sz="2800"/>
              <a:t>”.</a:t>
            </a:r>
            <a:endParaRPr/>
          </a:p>
          <a:p>
            <a:pPr marL="0" lvl="0" indent="0" algn="l" rtl="0">
              <a:lnSpc>
                <a:spcPct val="100000"/>
              </a:lnSpc>
              <a:spcBef>
                <a:spcPts val="2000"/>
              </a:spcBef>
              <a:spcAft>
                <a:spcPts val="0"/>
              </a:spcAft>
              <a:buClr>
                <a:schemeClr val="dk1"/>
              </a:buClr>
              <a:buSzPts val="2800"/>
              <a:buNone/>
            </a:pPr>
            <a:r>
              <a:rPr lang="en-US" sz="2800"/>
              <a:t>Compile the Blueprint.</a:t>
            </a:r>
            <a:endParaRPr/>
          </a:p>
          <a:p>
            <a:pPr marL="0" lvl="0" indent="0" algn="l" rtl="0">
              <a:lnSpc>
                <a:spcPct val="100000"/>
              </a:lnSpc>
              <a:spcBef>
                <a:spcPts val="2000"/>
              </a:spcBef>
              <a:spcAft>
                <a:spcPts val="0"/>
              </a:spcAft>
              <a:buClr>
                <a:schemeClr val="dk1"/>
              </a:buClr>
              <a:buSzPts val="2800"/>
              <a:buNone/>
            </a:pPr>
            <a:r>
              <a:rPr lang="en-US" sz="2800"/>
              <a:t>New elements can be added to the array in the </a:t>
            </a:r>
            <a:r>
              <a:rPr lang="en-US" sz="2800" b="1"/>
              <a:t>Default Value</a:t>
            </a:r>
            <a:r>
              <a:rPr lang="en-US" sz="2800"/>
              <a:t> section of the </a:t>
            </a:r>
            <a:r>
              <a:rPr lang="en-US" sz="2800" b="1"/>
              <a:t>Details </a:t>
            </a:r>
            <a:r>
              <a:rPr lang="en-US" sz="2800"/>
              <a:t>panel for the </a:t>
            </a:r>
            <a:r>
              <a:rPr lang="en-US" sz="2800" b="1"/>
              <a:t>Inventory</a:t>
            </a:r>
            <a:r>
              <a:rPr lang="en-US" sz="2800"/>
              <a:t> variable. Each element will contain the variables defined in the </a:t>
            </a:r>
            <a:r>
              <a:rPr lang="en-US" sz="2800" b="1"/>
              <a:t>Item Struct </a:t>
            </a:r>
            <a:r>
              <a:rPr lang="en-US" sz="2800"/>
              <a:t>structure.</a:t>
            </a:r>
            <a:endParaRPr sz="2800"/>
          </a:p>
        </p:txBody>
      </p:sp>
      <p:pic>
        <p:nvPicPr>
          <p:cNvPr id="220" name="Google Shape;220;p8"/>
          <p:cNvPicPr preferRelativeResize="0">
            <a:picLocks noGrp="1"/>
          </p:cNvPicPr>
          <p:nvPr>
            <p:ph type="body" idx="1"/>
          </p:nvPr>
        </p:nvPicPr>
        <p:blipFill rotWithShape="1">
          <a:blip r:embed="rId3">
            <a:alphaModFix/>
          </a:blip>
          <a:srcRect/>
          <a:stretch/>
        </p:blipFill>
        <p:spPr>
          <a:xfrm>
            <a:off x="14688844" y="7093131"/>
            <a:ext cx="6968492" cy="5473337"/>
          </a:xfrm>
          <a:prstGeom prst="rect">
            <a:avLst/>
          </a:prstGeom>
          <a:noFill/>
          <a:ln>
            <a:noFill/>
          </a:ln>
        </p:spPr>
      </p:pic>
      <p:pic>
        <p:nvPicPr>
          <p:cNvPr id="221" name="Google Shape;221;p8"/>
          <p:cNvPicPr preferRelativeResize="0"/>
          <p:nvPr/>
        </p:nvPicPr>
        <p:blipFill rotWithShape="1">
          <a:blip r:embed="rId4">
            <a:alphaModFix/>
          </a:blip>
          <a:srcRect/>
          <a:stretch/>
        </p:blipFill>
        <p:spPr>
          <a:xfrm>
            <a:off x="14073656" y="2313288"/>
            <a:ext cx="8438001" cy="24677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STRUCTURES:</a:t>
            </a:r>
            <a:br>
              <a:rPr lang="en-US"/>
            </a:br>
            <a:r>
              <a:rPr lang="en-US"/>
              <a:t>BREAK AND MAKE NODES</a:t>
            </a:r>
            <a:endParaRPr/>
          </a:p>
        </p:txBody>
      </p:sp>
      <p:sp>
        <p:nvSpPr>
          <p:cNvPr id="227" name="Google Shape;227;p9"/>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a structure is referenced, the </a:t>
            </a:r>
            <a:r>
              <a:rPr lang="en-US" sz="2800" b="1"/>
              <a:t>Break</a:t>
            </a:r>
            <a:r>
              <a:rPr lang="en-US" sz="2800"/>
              <a:t> and </a:t>
            </a:r>
            <a:r>
              <a:rPr lang="en-US" sz="2800" b="1"/>
              <a:t>Make</a:t>
            </a:r>
            <a:r>
              <a:rPr lang="en-US" sz="2800"/>
              <a:t> nodes become available for use in the Blueprint.</a:t>
            </a:r>
            <a:endParaRPr/>
          </a:p>
          <a:p>
            <a:pPr marL="0" lvl="0" indent="0" algn="l" rtl="0">
              <a:lnSpc>
                <a:spcPct val="100000"/>
              </a:lnSpc>
              <a:spcBef>
                <a:spcPts val="2000"/>
              </a:spcBef>
              <a:spcAft>
                <a:spcPts val="0"/>
              </a:spcAft>
              <a:buClr>
                <a:schemeClr val="dk1"/>
              </a:buClr>
              <a:buSzPts val="2800"/>
              <a:buNone/>
            </a:pPr>
            <a:r>
              <a:rPr lang="en-US" sz="2800"/>
              <a:t>The </a:t>
            </a:r>
            <a:r>
              <a:rPr lang="en-US" sz="2800" b="1"/>
              <a:t>Break</a:t>
            </a:r>
            <a:r>
              <a:rPr lang="en-US" sz="2800"/>
              <a:t> node receives a structure as input and separates its elements.</a:t>
            </a:r>
            <a:endParaRPr/>
          </a:p>
          <a:p>
            <a:pPr marL="0" lvl="0" indent="0" algn="l" rtl="0">
              <a:lnSpc>
                <a:spcPct val="100000"/>
              </a:lnSpc>
              <a:spcBef>
                <a:spcPts val="2000"/>
              </a:spcBef>
              <a:spcAft>
                <a:spcPts val="0"/>
              </a:spcAft>
              <a:buClr>
                <a:schemeClr val="dk1"/>
              </a:buClr>
              <a:buSzPts val="2800"/>
              <a:buNone/>
            </a:pPr>
            <a:r>
              <a:rPr lang="en-US" sz="2800"/>
              <a:t>The </a:t>
            </a:r>
            <a:r>
              <a:rPr lang="en-US" sz="2800" b="1"/>
              <a:t>Make</a:t>
            </a:r>
            <a:r>
              <a:rPr lang="en-US" sz="2800"/>
              <a:t> node receives the separate elements as input and creates a new structure.</a:t>
            </a:r>
            <a:endParaRPr/>
          </a:p>
          <a:p>
            <a:pPr marL="0" lvl="0" indent="0" algn="l" rtl="0">
              <a:lnSpc>
                <a:spcPct val="100000"/>
              </a:lnSpc>
              <a:spcBef>
                <a:spcPts val="2000"/>
              </a:spcBef>
              <a:spcAft>
                <a:spcPts val="0"/>
              </a:spcAft>
              <a:buClr>
                <a:schemeClr val="dk1"/>
              </a:buClr>
              <a:buSzPts val="2800"/>
              <a:buNone/>
            </a:pPr>
            <a:r>
              <a:rPr lang="en-US" sz="2800"/>
              <a:t>The image on the right shows the </a:t>
            </a:r>
            <a:r>
              <a:rPr lang="en-US" sz="2800" b="1"/>
              <a:t>Break</a:t>
            </a:r>
            <a:r>
              <a:rPr lang="en-US" sz="2800"/>
              <a:t> and </a:t>
            </a:r>
            <a:r>
              <a:rPr lang="en-US" sz="2800" b="1"/>
              <a:t>Make</a:t>
            </a:r>
            <a:r>
              <a:rPr lang="en-US" sz="2800"/>
              <a:t> nodes of the </a:t>
            </a:r>
            <a:r>
              <a:rPr lang="en-US" sz="2800" b="1"/>
              <a:t>Item Struct</a:t>
            </a:r>
            <a:r>
              <a:rPr lang="en-US" sz="2800"/>
              <a:t> structure.</a:t>
            </a:r>
            <a:endParaRPr sz="2800"/>
          </a:p>
        </p:txBody>
      </p:sp>
      <p:pic>
        <p:nvPicPr>
          <p:cNvPr id="228" name="Google Shape;228;p9"/>
          <p:cNvPicPr preferRelativeResize="0">
            <a:picLocks noGrp="1"/>
          </p:cNvPicPr>
          <p:nvPr>
            <p:ph type="body" idx="1"/>
          </p:nvPr>
        </p:nvPicPr>
        <p:blipFill rotWithShape="1">
          <a:blip r:embed="rId3">
            <a:alphaModFix/>
          </a:blip>
          <a:srcRect/>
          <a:stretch/>
        </p:blipFill>
        <p:spPr>
          <a:xfrm>
            <a:off x="15201770" y="3026524"/>
            <a:ext cx="6609626" cy="76629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STRUCTURES:</a:t>
            </a:r>
            <a:br>
              <a:rPr lang="en-US"/>
            </a:br>
            <a:r>
              <a:rPr lang="en-US"/>
              <a:t>SPLIT STRUCT PIN</a:t>
            </a:r>
            <a:endParaRPr/>
          </a:p>
        </p:txBody>
      </p:sp>
      <p:sp>
        <p:nvSpPr>
          <p:cNvPr id="234" name="Google Shape;234;p10"/>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When a structure is an input or output parameter of a function, its pin can be split to create an output pin for each element of the structure.</a:t>
            </a:r>
            <a:endParaRPr/>
          </a:p>
          <a:p>
            <a:pPr marL="0" lvl="0" indent="0" algn="l" rtl="0">
              <a:lnSpc>
                <a:spcPct val="100000"/>
              </a:lnSpc>
              <a:spcBef>
                <a:spcPts val="2000"/>
              </a:spcBef>
              <a:spcAft>
                <a:spcPts val="0"/>
              </a:spcAft>
              <a:buClr>
                <a:schemeClr val="dk1"/>
              </a:buClr>
              <a:buSzPts val="2800"/>
              <a:buNone/>
            </a:pPr>
            <a:r>
              <a:rPr lang="en-US" sz="2800"/>
              <a:t>To do this, right-click on the struct pin and choose “</a:t>
            </a:r>
            <a:r>
              <a:rPr lang="en-US" sz="2800" b="1"/>
              <a:t>Split Struct Pin</a:t>
            </a:r>
            <a:r>
              <a:rPr lang="en-US" sz="2800"/>
              <a:t>”.</a:t>
            </a:r>
            <a:endParaRPr/>
          </a:p>
          <a:p>
            <a:pPr marL="0" lvl="0" indent="0" algn="l" rtl="0">
              <a:lnSpc>
                <a:spcPct val="100000"/>
              </a:lnSpc>
              <a:spcBef>
                <a:spcPts val="2000"/>
              </a:spcBef>
              <a:spcAft>
                <a:spcPts val="0"/>
              </a:spcAft>
              <a:buClr>
                <a:schemeClr val="dk1"/>
              </a:buClr>
              <a:buSzPts val="2800"/>
              <a:buNone/>
            </a:pPr>
            <a:r>
              <a:rPr lang="en-US" sz="2800"/>
              <a:t>For example, a </a:t>
            </a:r>
            <a:r>
              <a:rPr lang="en-US" sz="2800" b="1"/>
              <a:t>vector</a:t>
            </a:r>
            <a:r>
              <a:rPr lang="en-US" sz="2800"/>
              <a:t> in Blueprint is a structure containing three float variables with the names “</a:t>
            </a:r>
            <a:r>
              <a:rPr lang="en-US" sz="2800" b="1"/>
              <a:t>X</a:t>
            </a:r>
            <a:r>
              <a:rPr lang="en-US" sz="2800"/>
              <a:t>”, “</a:t>
            </a:r>
            <a:r>
              <a:rPr lang="en-US" sz="2800" b="1"/>
              <a:t>Y</a:t>
            </a:r>
            <a:r>
              <a:rPr lang="en-US" sz="2800"/>
              <a:t>”, and “</a:t>
            </a:r>
            <a:r>
              <a:rPr lang="en-US" sz="2800" b="1"/>
              <a:t>Z</a:t>
            </a:r>
            <a:r>
              <a:rPr lang="en-US" sz="2800"/>
              <a:t>”.</a:t>
            </a:r>
            <a:endParaRPr/>
          </a:p>
          <a:p>
            <a:pPr marL="0" lvl="0" indent="0" algn="l" rtl="0">
              <a:lnSpc>
                <a:spcPct val="100000"/>
              </a:lnSpc>
              <a:spcBef>
                <a:spcPts val="2000"/>
              </a:spcBef>
              <a:spcAft>
                <a:spcPts val="0"/>
              </a:spcAft>
              <a:buClr>
                <a:schemeClr val="dk1"/>
              </a:buClr>
              <a:buSzPts val="2800"/>
              <a:buNone/>
            </a:pPr>
            <a:r>
              <a:rPr lang="en-US" sz="2800"/>
              <a:t>The image on the right shows the </a:t>
            </a:r>
            <a:r>
              <a:rPr lang="en-US" sz="2800" b="1"/>
              <a:t>GetActorLocation</a:t>
            </a:r>
            <a:r>
              <a:rPr lang="en-US" sz="2800"/>
              <a:t> function with the struct pin and with pins for each element of the structure.</a:t>
            </a:r>
            <a:endParaRPr sz="2800"/>
          </a:p>
        </p:txBody>
      </p:sp>
      <p:pic>
        <p:nvPicPr>
          <p:cNvPr id="235" name="Google Shape;235;p10"/>
          <p:cNvPicPr preferRelativeResize="0">
            <a:picLocks noGrp="1"/>
          </p:cNvPicPr>
          <p:nvPr>
            <p:ph type="body" idx="1"/>
          </p:nvPr>
        </p:nvPicPr>
        <p:blipFill rotWithShape="1">
          <a:blip r:embed="rId3">
            <a:alphaModFix/>
          </a:blip>
          <a:srcRect/>
          <a:stretch/>
        </p:blipFill>
        <p:spPr>
          <a:xfrm>
            <a:off x="13848656" y="2755531"/>
            <a:ext cx="8667531" cy="82049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ENUMERATIONS</a:t>
            </a:r>
            <a:endParaRPr/>
          </a:p>
        </p:txBody>
      </p:sp>
      <p:sp>
        <p:nvSpPr>
          <p:cNvPr id="241" name="Google Shape;241;p11"/>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An </a:t>
            </a:r>
            <a:r>
              <a:rPr lang="en-US" sz="2800" b="1"/>
              <a:t>enumeration</a:t>
            </a:r>
            <a:r>
              <a:rPr lang="en-US" sz="2800"/>
              <a:t> (</a:t>
            </a:r>
            <a:r>
              <a:rPr lang="en-US" sz="2800" b="1"/>
              <a:t>enum</a:t>
            </a:r>
            <a:r>
              <a:rPr lang="en-US" sz="2800"/>
              <a:t>) is a set of constants with meaningful names that specifies all possible values a variable can have.</a:t>
            </a:r>
            <a:endParaRPr/>
          </a:p>
          <a:p>
            <a:pPr marL="0" lvl="0" indent="0" algn="l" rtl="0">
              <a:lnSpc>
                <a:spcPct val="100000"/>
              </a:lnSpc>
              <a:spcBef>
                <a:spcPts val="2000"/>
              </a:spcBef>
              <a:spcAft>
                <a:spcPts val="0"/>
              </a:spcAft>
              <a:buClr>
                <a:schemeClr val="dk1"/>
              </a:buClr>
              <a:buSzPts val="2800"/>
              <a:buNone/>
            </a:pPr>
            <a:r>
              <a:rPr lang="en-US" sz="2800"/>
              <a:t>To create a new enumeration, click the green </a:t>
            </a:r>
            <a:r>
              <a:rPr lang="en-US" sz="2800" b="1"/>
              <a:t>Add New</a:t>
            </a:r>
            <a:r>
              <a:rPr lang="en-US" sz="2800"/>
              <a:t> button in the </a:t>
            </a:r>
            <a:r>
              <a:rPr lang="en-US" sz="2800" b="1"/>
              <a:t>Content Browser</a:t>
            </a:r>
            <a:r>
              <a:rPr lang="en-US" sz="2800"/>
              <a:t>, and in the </a:t>
            </a:r>
            <a:r>
              <a:rPr lang="en-US" sz="2800" b="1"/>
              <a:t>Blueprints</a:t>
            </a:r>
            <a:r>
              <a:rPr lang="en-US" sz="2800"/>
              <a:t> submenu select “</a:t>
            </a:r>
            <a:r>
              <a:rPr lang="en-US" sz="2800" b="1"/>
              <a:t>Enumeration</a:t>
            </a:r>
            <a:r>
              <a:rPr lang="en-US" sz="2800"/>
              <a:t>”.</a:t>
            </a:r>
            <a:endParaRPr/>
          </a:p>
          <a:p>
            <a:pPr marL="0" lvl="0" indent="0" algn="l" rtl="0">
              <a:lnSpc>
                <a:spcPct val="100000"/>
              </a:lnSpc>
              <a:spcBef>
                <a:spcPts val="2000"/>
              </a:spcBef>
              <a:spcAft>
                <a:spcPts val="0"/>
              </a:spcAft>
              <a:buClr>
                <a:schemeClr val="dk1"/>
              </a:buClr>
              <a:buSzPts val="2800"/>
              <a:buNone/>
            </a:pPr>
            <a:r>
              <a:rPr lang="en-US" sz="2800"/>
              <a:t>Double-click the enumeration that was created to edit it.</a:t>
            </a:r>
            <a:endParaRPr/>
          </a:p>
          <a:p>
            <a:pPr marL="0" lvl="0" indent="0" algn="l" rtl="0">
              <a:lnSpc>
                <a:spcPct val="100000"/>
              </a:lnSpc>
              <a:spcBef>
                <a:spcPts val="2000"/>
              </a:spcBef>
              <a:spcAft>
                <a:spcPts val="0"/>
              </a:spcAft>
              <a:buClr>
                <a:schemeClr val="dk1"/>
              </a:buClr>
              <a:buSzPts val="2800"/>
              <a:buNone/>
            </a:pPr>
            <a:r>
              <a:rPr lang="en-US" sz="2800"/>
              <a:t>Click the </a:t>
            </a:r>
            <a:r>
              <a:rPr lang="en-US" sz="2800" b="1"/>
              <a:t>New</a:t>
            </a:r>
            <a:r>
              <a:rPr lang="en-US" sz="2800"/>
              <a:t> button to add the names that are part of the enumeration.</a:t>
            </a:r>
            <a:endParaRPr sz="2800"/>
          </a:p>
        </p:txBody>
      </p:sp>
      <p:pic>
        <p:nvPicPr>
          <p:cNvPr id="242" name="Google Shape;242;p11"/>
          <p:cNvPicPr preferRelativeResize="0"/>
          <p:nvPr/>
        </p:nvPicPr>
        <p:blipFill rotWithShape="1">
          <a:blip r:embed="rId3">
            <a:alphaModFix/>
          </a:blip>
          <a:srcRect/>
          <a:stretch/>
        </p:blipFill>
        <p:spPr>
          <a:xfrm>
            <a:off x="13658303" y="914399"/>
            <a:ext cx="9526494" cy="6009377"/>
          </a:xfrm>
          <a:prstGeom prst="rect">
            <a:avLst/>
          </a:prstGeom>
          <a:noFill/>
          <a:ln>
            <a:noFill/>
          </a:ln>
        </p:spPr>
      </p:pic>
      <p:pic>
        <p:nvPicPr>
          <p:cNvPr id="243" name="Google Shape;243;p11"/>
          <p:cNvPicPr preferRelativeResize="0"/>
          <p:nvPr/>
        </p:nvPicPr>
        <p:blipFill rotWithShape="1">
          <a:blip r:embed="rId4">
            <a:alphaModFix/>
          </a:blip>
          <a:srcRect/>
          <a:stretch/>
        </p:blipFill>
        <p:spPr>
          <a:xfrm>
            <a:off x="13658303" y="7785988"/>
            <a:ext cx="9568265" cy="43885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ctr" rtl="0">
              <a:lnSpc>
                <a:spcPct val="90000"/>
              </a:lnSpc>
              <a:spcBef>
                <a:spcPts val="0"/>
              </a:spcBef>
              <a:spcAft>
                <a:spcPts val="0"/>
              </a:spcAft>
              <a:buClr>
                <a:schemeClr val="lt2"/>
              </a:buClr>
              <a:buSzPts val="8500"/>
              <a:buFont typeface="Arial"/>
              <a:buNone/>
            </a:pPr>
            <a:r>
              <a:rPr lang="tr-TR" dirty="0" smtClean="0"/>
              <a:t>DEADLINE: 10th May 18:00</a:t>
            </a:r>
          </a:p>
          <a:p>
            <a:pPr marL="0" lvl="0" indent="0" algn="ctr" rtl="0">
              <a:lnSpc>
                <a:spcPct val="90000"/>
              </a:lnSpc>
              <a:spcBef>
                <a:spcPts val="0"/>
              </a:spcBef>
              <a:spcAft>
                <a:spcPts val="0"/>
              </a:spcAft>
              <a:buClr>
                <a:schemeClr val="lt2"/>
              </a:buClr>
              <a:buSzPts val="8500"/>
              <a:buFont typeface="Arial"/>
              <a:buNone/>
            </a:pPr>
            <a:r>
              <a:rPr lang="tr-TR" sz="6600" dirty="0" smtClean="0"/>
              <a:t>But…</a:t>
            </a:r>
            <a:r>
              <a:rPr lang="tr-TR" sz="6600" dirty="0" err="1" smtClean="0"/>
              <a:t>You</a:t>
            </a:r>
            <a:r>
              <a:rPr lang="tr-TR" sz="6600" dirty="0" smtClean="0"/>
              <a:t> can </a:t>
            </a:r>
            <a:r>
              <a:rPr lang="tr-TR" sz="6600" dirty="0" err="1" smtClean="0"/>
              <a:t>present</a:t>
            </a:r>
            <a:r>
              <a:rPr lang="tr-TR" sz="6600" dirty="0" smtClean="0"/>
              <a:t> </a:t>
            </a:r>
            <a:r>
              <a:rPr lang="tr-TR" sz="6600" dirty="0" err="1" smtClean="0"/>
              <a:t>earlier</a:t>
            </a:r>
            <a:r>
              <a:rPr lang="tr-TR" sz="6600" dirty="0" smtClean="0"/>
              <a:t> </a:t>
            </a:r>
            <a:r>
              <a:rPr lang="tr-TR" sz="6600" dirty="0" err="1" smtClean="0"/>
              <a:t>if</a:t>
            </a:r>
            <a:r>
              <a:rPr lang="tr-TR" sz="6600" dirty="0" smtClean="0"/>
              <a:t> </a:t>
            </a:r>
            <a:r>
              <a:rPr lang="tr-TR" sz="6600" dirty="0" err="1" smtClean="0"/>
              <a:t>you</a:t>
            </a:r>
            <a:r>
              <a:rPr lang="tr-TR" sz="6600" dirty="0" smtClean="0"/>
              <a:t> </a:t>
            </a:r>
            <a:r>
              <a:rPr lang="tr-TR" sz="6600" dirty="0" err="1" smtClean="0"/>
              <a:t>are</a:t>
            </a:r>
            <a:r>
              <a:rPr lang="tr-TR" sz="6600" dirty="0" smtClean="0"/>
              <a:t> </a:t>
            </a:r>
            <a:r>
              <a:rPr lang="tr-TR" sz="6600" dirty="0" err="1" smtClean="0"/>
              <a:t>ready</a:t>
            </a:r>
            <a:r>
              <a:rPr lang="tr-TR" sz="6600" dirty="0" smtClean="0"/>
              <a:t>!</a:t>
            </a:r>
            <a:endParaRPr sz="6600" dirty="0"/>
          </a:p>
        </p:txBody>
      </p:sp>
      <p:sp>
        <p:nvSpPr>
          <p:cNvPr id="94" name="Google Shape;94;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tr-TR" dirty="0" smtClean="0"/>
              <a:t>ASSIGNMENT #2</a:t>
            </a:r>
            <a:endParaRPr dirty="0"/>
          </a:p>
        </p:txBody>
      </p:sp>
      <p:sp>
        <p:nvSpPr>
          <p:cNvPr id="4" name="Google Shape;93;p1"/>
          <p:cNvSpPr txBox="1">
            <a:spLocks/>
          </p:cNvSpPr>
          <p:nvPr/>
        </p:nvSpPr>
        <p:spPr>
          <a:xfrm rot="2427895">
            <a:off x="10666086" y="2228414"/>
            <a:ext cx="21031199" cy="881794"/>
          </a:xfrm>
          <a:prstGeom prst="rect">
            <a:avLst/>
          </a:prstGeom>
          <a:noFill/>
          <a:ln>
            <a:noFill/>
          </a:ln>
        </p:spPr>
        <p:txBody>
          <a:bodyPr spcFirstLastPara="1" wrap="square" lIns="91425" tIns="45700" rIns="91425" bIns="45700" anchor="t" anchorCtr="1">
            <a:noAutofit/>
          </a:bodyPr>
          <a:lstStyle>
            <a:defPPr marR="0" lvl="0" algn="l" rtl="0">
              <a:lnSpc>
                <a:spcPct val="100000"/>
              </a:lnSpc>
              <a:spcBef>
                <a:spcPts val="0"/>
              </a:spcBef>
              <a:spcAft>
                <a:spcPts val="0"/>
              </a:spcAft>
            </a:defPPr>
            <a:lvl1pPr marL="457200" marR="0" lvl="0" indent="-228600" algn="l" rtl="0">
              <a:lnSpc>
                <a:spcPct val="90000"/>
              </a:lnSpc>
              <a:spcBef>
                <a:spcPts val="2000"/>
              </a:spcBef>
              <a:spcAft>
                <a:spcPts val="0"/>
              </a:spcAft>
              <a:buClr>
                <a:schemeClr val="lt2"/>
              </a:buClr>
              <a:buSzPts val="8500"/>
              <a:buFont typeface="Arial"/>
              <a:buNone/>
              <a:defRPr sz="85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1000"/>
              </a:spcBef>
              <a:spcAft>
                <a:spcPts val="0"/>
              </a:spcAft>
              <a:buClr>
                <a:schemeClr val="dk1"/>
              </a:buClr>
              <a:buSzPts val="1800"/>
              <a:buFont typeface="Arial"/>
              <a:buChar char="•"/>
              <a:defRPr sz="48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90000"/>
              </a:lnSpc>
              <a:spcBef>
                <a:spcPts val="1000"/>
              </a:spcBef>
              <a:spcAft>
                <a:spcPts val="0"/>
              </a:spcAft>
              <a:buClr>
                <a:schemeClr val="dk1"/>
              </a:buClr>
              <a:buSzPts val="1800"/>
              <a:buFont typeface="Arial"/>
              <a:buChar char="•"/>
              <a:defRPr sz="4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1000"/>
              </a:spcBef>
              <a:spcAft>
                <a:spcPts val="0"/>
              </a:spcAft>
              <a:buClr>
                <a:schemeClr val="dk1"/>
              </a:buClr>
              <a:buSzPts val="1800"/>
              <a:buFont typeface="Arial"/>
              <a:buChar char="•"/>
              <a:defRPr sz="3600" b="0" i="0" u="none" strike="noStrike" cap="none">
                <a:solidFill>
                  <a:schemeClr val="dk1"/>
                </a:solidFill>
                <a:latin typeface="Helvetica Neue"/>
                <a:ea typeface="Helvetica Neue"/>
                <a:cs typeface="Helvetica Neue"/>
                <a:sym typeface="Helvetica Neue"/>
              </a:defRPr>
            </a:lvl9pPr>
          </a:lstStyle>
          <a:p>
            <a:pPr marL="0" indent="0">
              <a:spcBef>
                <a:spcPts val="0"/>
              </a:spcBef>
            </a:pPr>
            <a:r>
              <a:rPr lang="tr-TR" sz="6000" dirty="0" smtClean="0"/>
              <a:t>UP ON ITSLEARNING!</a:t>
            </a:r>
            <a:endParaRPr lang="tr-TR" sz="6000" dirty="0"/>
          </a:p>
        </p:txBody>
      </p:sp>
    </p:spTree>
    <p:extLst>
      <p:ext uri="{BB962C8B-B14F-4D97-AF65-F5344CB8AC3E}">
        <p14:creationId xmlns:p14="http://schemas.microsoft.com/office/powerpoint/2010/main" val="2669297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ENUMERATIONS:</a:t>
            </a:r>
            <a:br>
              <a:rPr lang="en-US"/>
            </a:br>
            <a:r>
              <a:rPr lang="en-US"/>
              <a:t>CREATING A VARIABLE</a:t>
            </a:r>
            <a:endParaRPr/>
          </a:p>
        </p:txBody>
      </p:sp>
      <p:sp>
        <p:nvSpPr>
          <p:cNvPr id="249" name="Google Shape;249;p12"/>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To create a new variable using an enumeration, just select the name of the enumeration in the </a:t>
            </a:r>
            <a:r>
              <a:rPr lang="en-US" sz="2800" b="1"/>
              <a:t>Variable Type</a:t>
            </a:r>
            <a:r>
              <a:rPr lang="en-US" sz="2800"/>
              <a:t> drop-down. The top image on the right shows an enumeration named “</a:t>
            </a:r>
            <a:r>
              <a:rPr lang="en-US" sz="2800" b="1"/>
              <a:t>EWeaponType</a:t>
            </a:r>
            <a:r>
              <a:rPr lang="en-US" sz="2800"/>
              <a:t>” being used as the variable type.</a:t>
            </a:r>
            <a:endParaRPr/>
          </a:p>
          <a:p>
            <a:pPr marL="0" lvl="0" indent="0" algn="l" rtl="0">
              <a:lnSpc>
                <a:spcPct val="100000"/>
              </a:lnSpc>
              <a:spcBef>
                <a:spcPts val="2000"/>
              </a:spcBef>
              <a:spcAft>
                <a:spcPts val="0"/>
              </a:spcAft>
              <a:buClr>
                <a:schemeClr val="dk1"/>
              </a:buClr>
              <a:buSzPts val="2800"/>
              <a:buNone/>
            </a:pPr>
            <a:r>
              <a:rPr lang="en-US" sz="2800"/>
              <a:t>Set the </a:t>
            </a:r>
            <a:r>
              <a:rPr lang="en-US" sz="2800" b="1"/>
              <a:t>Instance Editable</a:t>
            </a:r>
            <a:r>
              <a:rPr lang="en-US" sz="2800"/>
              <a:t> property to “</a:t>
            </a:r>
            <a:r>
              <a:rPr lang="en-US" sz="2800" b="1"/>
              <a:t>true</a:t>
            </a:r>
            <a:r>
              <a:rPr lang="en-US" sz="2800"/>
              <a:t>” so that the value of the enum can be chosen in the Level Editor.</a:t>
            </a:r>
            <a:endParaRPr/>
          </a:p>
          <a:p>
            <a:pPr marL="0" lvl="0" indent="0" algn="l" rtl="0">
              <a:lnSpc>
                <a:spcPct val="100000"/>
              </a:lnSpc>
              <a:spcBef>
                <a:spcPts val="2000"/>
              </a:spcBef>
              <a:spcAft>
                <a:spcPts val="0"/>
              </a:spcAft>
              <a:buClr>
                <a:schemeClr val="dk1"/>
              </a:buClr>
              <a:buSzPts val="2800"/>
              <a:buNone/>
            </a:pPr>
            <a:r>
              <a:rPr lang="en-US" sz="2800"/>
              <a:t>The bottom image shows the values that can be chosen for the enum variable.</a:t>
            </a:r>
            <a:endParaRPr sz="2800"/>
          </a:p>
        </p:txBody>
      </p:sp>
      <p:pic>
        <p:nvPicPr>
          <p:cNvPr id="250" name="Google Shape;250;p12"/>
          <p:cNvPicPr preferRelativeResize="0"/>
          <p:nvPr/>
        </p:nvPicPr>
        <p:blipFill rotWithShape="1">
          <a:blip r:embed="rId3">
            <a:alphaModFix/>
          </a:blip>
          <a:srcRect/>
          <a:stretch/>
        </p:blipFill>
        <p:spPr>
          <a:xfrm>
            <a:off x="13971813" y="2834141"/>
            <a:ext cx="8130542" cy="2618309"/>
          </a:xfrm>
          <a:prstGeom prst="rect">
            <a:avLst/>
          </a:prstGeom>
          <a:noFill/>
          <a:ln>
            <a:noFill/>
          </a:ln>
        </p:spPr>
      </p:pic>
      <p:pic>
        <p:nvPicPr>
          <p:cNvPr id="251" name="Google Shape;251;p12"/>
          <p:cNvPicPr preferRelativeResize="0"/>
          <p:nvPr/>
        </p:nvPicPr>
        <p:blipFill rotWithShape="1">
          <a:blip r:embed="rId4">
            <a:alphaModFix/>
          </a:blip>
          <a:srcRect/>
          <a:stretch/>
        </p:blipFill>
        <p:spPr>
          <a:xfrm>
            <a:off x="13971813" y="7774556"/>
            <a:ext cx="8130542" cy="30222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ENUMERATIONS:</a:t>
            </a:r>
            <a:br>
              <a:rPr lang="en-US"/>
            </a:br>
            <a:r>
              <a:rPr lang="en-US"/>
              <a:t>SWITCH ON</a:t>
            </a:r>
            <a:endParaRPr/>
          </a:p>
        </p:txBody>
      </p:sp>
      <p:sp>
        <p:nvSpPr>
          <p:cNvPr id="257" name="Google Shape;257;p13"/>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There is a type of </a:t>
            </a:r>
            <a:r>
              <a:rPr lang="en-US" sz="2800" b="1"/>
              <a:t>switch</a:t>
            </a:r>
            <a:r>
              <a:rPr lang="en-US" sz="2800"/>
              <a:t> node that determines the flow of execution in accordance with the value of the enumeration.</a:t>
            </a:r>
            <a:endParaRPr/>
          </a:p>
          <a:p>
            <a:pPr marL="0" lvl="0" indent="0" algn="l" rtl="0">
              <a:lnSpc>
                <a:spcPct val="100000"/>
              </a:lnSpc>
              <a:spcBef>
                <a:spcPts val="2000"/>
              </a:spcBef>
              <a:spcAft>
                <a:spcPts val="0"/>
              </a:spcAft>
              <a:buClr>
                <a:schemeClr val="dk1"/>
              </a:buClr>
              <a:buSzPts val="2800"/>
              <a:buNone/>
            </a:pPr>
            <a:r>
              <a:rPr lang="en-US" sz="2800"/>
              <a:t>In the image on the right, “</a:t>
            </a:r>
            <a:r>
              <a:rPr lang="en-US" sz="2800" b="1"/>
              <a:t>Weapon Type</a:t>
            </a:r>
            <a:r>
              <a:rPr lang="en-US" sz="2800"/>
              <a:t>” is an enumeration variable and “</a:t>
            </a:r>
            <a:r>
              <a:rPr lang="en-US" sz="2800" b="1"/>
              <a:t>Weapon Mesh</a:t>
            </a:r>
            <a:r>
              <a:rPr lang="en-US" sz="2800"/>
              <a:t>” is a Static Mesh component.</a:t>
            </a:r>
            <a:endParaRPr/>
          </a:p>
          <a:p>
            <a:pPr marL="0" lvl="0" indent="0" algn="l" rtl="0">
              <a:lnSpc>
                <a:spcPct val="100000"/>
              </a:lnSpc>
              <a:spcBef>
                <a:spcPts val="2000"/>
              </a:spcBef>
              <a:spcAft>
                <a:spcPts val="0"/>
              </a:spcAft>
              <a:buClr>
                <a:schemeClr val="dk1"/>
              </a:buClr>
              <a:buSzPts val="2800"/>
              <a:buNone/>
            </a:pPr>
            <a:r>
              <a:rPr lang="en-US" sz="2800"/>
              <a:t>The Static Mesh will be set according to the type of weapon.</a:t>
            </a:r>
            <a:endParaRPr sz="2800"/>
          </a:p>
        </p:txBody>
      </p:sp>
      <p:pic>
        <p:nvPicPr>
          <p:cNvPr id="258" name="Google Shape;258;p13"/>
          <p:cNvPicPr preferRelativeResize="0"/>
          <p:nvPr/>
        </p:nvPicPr>
        <p:blipFill rotWithShape="1">
          <a:blip r:embed="rId3">
            <a:alphaModFix/>
          </a:blip>
          <a:srcRect/>
          <a:stretch/>
        </p:blipFill>
        <p:spPr>
          <a:xfrm>
            <a:off x="12142470" y="3026524"/>
            <a:ext cx="12241530" cy="76629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4"/>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DATA TABLES</a:t>
            </a:r>
            <a:endParaRPr/>
          </a:p>
        </p:txBody>
      </p:sp>
      <p:sp>
        <p:nvSpPr>
          <p:cNvPr id="264" name="Google Shape;264;p14"/>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a:t>
            </a:r>
            <a:r>
              <a:rPr lang="en-US" sz="2800" b="1"/>
              <a:t>data table </a:t>
            </a:r>
            <a:r>
              <a:rPr lang="en-US" sz="2800"/>
              <a:t>can be used to represent a spreadsheet document. This is useful for data-driven gameplay.</a:t>
            </a:r>
            <a:endParaRPr/>
          </a:p>
          <a:p>
            <a:pPr marL="0" lvl="0" indent="0" algn="l" rtl="0">
              <a:lnSpc>
                <a:spcPct val="100000"/>
              </a:lnSpc>
              <a:spcBef>
                <a:spcPts val="2000"/>
              </a:spcBef>
              <a:spcAft>
                <a:spcPts val="0"/>
              </a:spcAft>
              <a:buClr>
                <a:schemeClr val="dk1"/>
              </a:buClr>
              <a:buSzPts val="2800"/>
              <a:buNone/>
            </a:pPr>
            <a:r>
              <a:rPr lang="en-US" sz="2800"/>
              <a:t>To create a new data table,</a:t>
            </a:r>
            <a:r>
              <a:rPr lang="en-US" sz="2800" b="1"/>
              <a:t> </a:t>
            </a:r>
            <a:r>
              <a:rPr lang="en-US" sz="2800"/>
              <a:t>click the green </a:t>
            </a:r>
            <a:r>
              <a:rPr lang="en-US" sz="2800" b="1"/>
              <a:t>Add New</a:t>
            </a:r>
            <a:r>
              <a:rPr lang="en-US" sz="2800"/>
              <a:t> button in the </a:t>
            </a:r>
            <a:r>
              <a:rPr lang="en-US" sz="2800" b="1"/>
              <a:t>Content Browser</a:t>
            </a:r>
            <a:r>
              <a:rPr lang="en-US" sz="2800"/>
              <a:t>, and in the </a:t>
            </a:r>
            <a:r>
              <a:rPr lang="en-US" sz="2800" b="1"/>
              <a:t>Miscellaneous</a:t>
            </a:r>
            <a:r>
              <a:rPr lang="en-US" sz="2800"/>
              <a:t> submenu select “</a:t>
            </a:r>
            <a:r>
              <a:rPr lang="en-US" sz="2800" b="1"/>
              <a:t>Data Table</a:t>
            </a:r>
            <a:r>
              <a:rPr lang="en-US" sz="2800"/>
              <a:t>”.</a:t>
            </a:r>
            <a:endParaRPr/>
          </a:p>
          <a:p>
            <a:pPr marL="0" lvl="0" indent="0" algn="l" rtl="0">
              <a:lnSpc>
                <a:spcPct val="100000"/>
              </a:lnSpc>
              <a:spcBef>
                <a:spcPts val="2000"/>
              </a:spcBef>
              <a:spcAft>
                <a:spcPts val="0"/>
              </a:spcAft>
              <a:buClr>
                <a:schemeClr val="dk1"/>
              </a:buClr>
              <a:buSzPts val="2800"/>
              <a:buNone/>
            </a:pPr>
            <a:r>
              <a:rPr lang="en-US" sz="2800"/>
              <a:t>After creating a data table, it is necessary to choose a structure that will represent the contents of the table (see top image on right).</a:t>
            </a:r>
            <a:endParaRPr/>
          </a:p>
          <a:p>
            <a:pPr marL="0" lvl="0" indent="0" algn="l" rtl="0">
              <a:lnSpc>
                <a:spcPct val="100000"/>
              </a:lnSpc>
              <a:spcBef>
                <a:spcPts val="2000"/>
              </a:spcBef>
              <a:spcAft>
                <a:spcPts val="0"/>
              </a:spcAft>
              <a:buClr>
                <a:schemeClr val="dk1"/>
              </a:buClr>
              <a:buSzPts val="2800"/>
              <a:buNone/>
            </a:pPr>
            <a:r>
              <a:rPr lang="en-US" sz="2800"/>
              <a:t>Once a new data table is created, double-click on it to edit it.</a:t>
            </a:r>
            <a:endParaRPr/>
          </a:p>
          <a:p>
            <a:pPr marL="0" lvl="0" indent="0" algn="l" rtl="0">
              <a:lnSpc>
                <a:spcPct val="100000"/>
              </a:lnSpc>
              <a:spcBef>
                <a:spcPts val="2000"/>
              </a:spcBef>
              <a:spcAft>
                <a:spcPts val="0"/>
              </a:spcAft>
              <a:buClr>
                <a:schemeClr val="dk1"/>
              </a:buClr>
              <a:buSzPts val="2800"/>
              <a:buNone/>
            </a:pPr>
            <a:r>
              <a:rPr lang="en-US" sz="2800"/>
              <a:t>The example on the right is using a structure with the variables </a:t>
            </a:r>
            <a:r>
              <a:rPr lang="en-US" sz="2800" b="1"/>
              <a:t>Strength</a:t>
            </a:r>
            <a:r>
              <a:rPr lang="en-US" sz="2800"/>
              <a:t>, </a:t>
            </a:r>
            <a:r>
              <a:rPr lang="en-US" sz="2800" b="1"/>
              <a:t>Dexterity</a:t>
            </a:r>
            <a:r>
              <a:rPr lang="en-US" sz="2800"/>
              <a:t>, and </a:t>
            </a:r>
            <a:r>
              <a:rPr lang="en-US" sz="2800" b="1"/>
              <a:t>Intelligence</a:t>
            </a:r>
            <a:r>
              <a:rPr lang="en-US" sz="2800"/>
              <a:t>.</a:t>
            </a:r>
            <a:endParaRPr/>
          </a:p>
          <a:p>
            <a:pPr marL="0" lvl="0" indent="0" algn="l" rtl="0">
              <a:lnSpc>
                <a:spcPct val="100000"/>
              </a:lnSpc>
              <a:spcBef>
                <a:spcPts val="2000"/>
              </a:spcBef>
              <a:spcAft>
                <a:spcPts val="0"/>
              </a:spcAft>
              <a:buClr>
                <a:schemeClr val="dk1"/>
              </a:buClr>
              <a:buSzPts val="2800"/>
              <a:buNone/>
            </a:pPr>
            <a:r>
              <a:rPr lang="en-US" sz="2800"/>
              <a:t>This data table has three rows, each one representing an RPG class.</a:t>
            </a:r>
            <a:endParaRPr sz="2800"/>
          </a:p>
          <a:p>
            <a:pPr marL="0" lvl="0" indent="0" algn="l" rtl="0">
              <a:lnSpc>
                <a:spcPct val="100000"/>
              </a:lnSpc>
              <a:spcBef>
                <a:spcPts val="2000"/>
              </a:spcBef>
              <a:spcAft>
                <a:spcPts val="0"/>
              </a:spcAft>
              <a:buClr>
                <a:schemeClr val="dk1"/>
              </a:buClr>
              <a:buSzPts val="2800"/>
              <a:buNone/>
            </a:pPr>
            <a:endParaRPr sz="2800"/>
          </a:p>
        </p:txBody>
      </p:sp>
      <p:pic>
        <p:nvPicPr>
          <p:cNvPr id="265" name="Google Shape;265;p14"/>
          <p:cNvPicPr preferRelativeResize="0"/>
          <p:nvPr/>
        </p:nvPicPr>
        <p:blipFill rotWithShape="1">
          <a:blip r:embed="rId3">
            <a:alphaModFix/>
          </a:blip>
          <a:srcRect/>
          <a:stretch/>
        </p:blipFill>
        <p:spPr>
          <a:xfrm>
            <a:off x="14311445" y="1479914"/>
            <a:ext cx="8109834" cy="2961457"/>
          </a:xfrm>
          <a:prstGeom prst="rect">
            <a:avLst/>
          </a:prstGeom>
          <a:noFill/>
          <a:ln>
            <a:noFill/>
          </a:ln>
        </p:spPr>
      </p:pic>
      <p:pic>
        <p:nvPicPr>
          <p:cNvPr id="266" name="Google Shape;266;p14"/>
          <p:cNvPicPr preferRelativeResize="0"/>
          <p:nvPr/>
        </p:nvPicPr>
        <p:blipFill rotWithShape="1">
          <a:blip r:embed="rId4">
            <a:alphaModFix/>
          </a:blip>
          <a:srcRect/>
          <a:stretch/>
        </p:blipFill>
        <p:spPr>
          <a:xfrm>
            <a:off x="12150090" y="5729548"/>
            <a:ext cx="12233910" cy="58975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5"/>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DATA TABLES:</a:t>
            </a:r>
            <a:br>
              <a:rPr lang="en-US"/>
            </a:br>
            <a:r>
              <a:rPr lang="en-US"/>
              <a:t>ACTIONS</a:t>
            </a:r>
            <a:endParaRPr/>
          </a:p>
        </p:txBody>
      </p:sp>
      <p:sp>
        <p:nvSpPr>
          <p:cNvPr id="272" name="Google Shape;272;p15"/>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variable can be created to represent a data table</a:t>
            </a:r>
            <a:r>
              <a:rPr lang="en-US" sz="2800" b="1"/>
              <a:t> </a:t>
            </a:r>
            <a:r>
              <a:rPr lang="en-US" sz="2800"/>
              <a:t>in Blueprint.</a:t>
            </a:r>
            <a:endParaRPr/>
          </a:p>
          <a:p>
            <a:pPr marL="0" lvl="0" indent="0" algn="l" rtl="0">
              <a:lnSpc>
                <a:spcPct val="100000"/>
              </a:lnSpc>
              <a:spcBef>
                <a:spcPts val="2000"/>
              </a:spcBef>
              <a:spcAft>
                <a:spcPts val="0"/>
              </a:spcAft>
              <a:buClr>
                <a:schemeClr val="dk1"/>
              </a:buClr>
              <a:buSzPts val="2800"/>
              <a:buNone/>
            </a:pPr>
            <a:r>
              <a:rPr lang="en-US" sz="2800"/>
              <a:t>The function </a:t>
            </a:r>
            <a:r>
              <a:rPr lang="en-US" sz="2800" b="1"/>
              <a:t>Get Data Table Row</a:t>
            </a:r>
            <a:r>
              <a:rPr lang="en-US" sz="2800"/>
              <a:t> uses the </a:t>
            </a:r>
            <a:r>
              <a:rPr lang="en-US" sz="2800" b="1"/>
              <a:t>Row Name</a:t>
            </a:r>
            <a:r>
              <a:rPr lang="en-US" sz="2800"/>
              <a:t> parameter to return a line of the table as a structure.</a:t>
            </a:r>
            <a:endParaRPr/>
          </a:p>
          <a:p>
            <a:pPr marL="0" lvl="0" indent="0" algn="l" rtl="0">
              <a:lnSpc>
                <a:spcPct val="100000"/>
              </a:lnSpc>
              <a:spcBef>
                <a:spcPts val="2000"/>
              </a:spcBef>
              <a:spcAft>
                <a:spcPts val="0"/>
              </a:spcAft>
              <a:buClr>
                <a:schemeClr val="dk1"/>
              </a:buClr>
              <a:buSzPts val="2800"/>
              <a:buNone/>
            </a:pPr>
            <a:r>
              <a:rPr lang="en-US" sz="2800"/>
              <a:t>A </a:t>
            </a:r>
            <a:r>
              <a:rPr lang="en-US" sz="2800" b="1"/>
              <a:t>Break Struct </a:t>
            </a:r>
            <a:r>
              <a:rPr lang="en-US" sz="2800"/>
              <a:t>node can be used to access the attributes of the struct.</a:t>
            </a:r>
            <a:endParaRPr sz="2800"/>
          </a:p>
          <a:p>
            <a:pPr marL="0" lvl="0" indent="0" algn="l" rtl="0">
              <a:lnSpc>
                <a:spcPct val="100000"/>
              </a:lnSpc>
              <a:spcBef>
                <a:spcPts val="2000"/>
              </a:spcBef>
              <a:spcAft>
                <a:spcPts val="0"/>
              </a:spcAft>
              <a:buClr>
                <a:schemeClr val="dk1"/>
              </a:buClr>
              <a:buSzPts val="2800"/>
              <a:buNone/>
            </a:pPr>
            <a:endParaRPr sz="2800"/>
          </a:p>
        </p:txBody>
      </p:sp>
      <p:pic>
        <p:nvPicPr>
          <p:cNvPr id="273" name="Google Shape;273;p15"/>
          <p:cNvPicPr preferRelativeResize="0"/>
          <p:nvPr/>
        </p:nvPicPr>
        <p:blipFill rotWithShape="1">
          <a:blip r:embed="rId3">
            <a:alphaModFix/>
          </a:blip>
          <a:srcRect/>
          <a:stretch/>
        </p:blipFill>
        <p:spPr>
          <a:xfrm>
            <a:off x="12146280" y="5149670"/>
            <a:ext cx="12237720" cy="34166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6"/>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LATENT FUNCTIONS: </a:t>
            </a:r>
            <a:br>
              <a:rPr lang="en-US"/>
            </a:br>
            <a:r>
              <a:rPr lang="en-US"/>
              <a:t>DELAY</a:t>
            </a:r>
            <a:endParaRPr/>
          </a:p>
        </p:txBody>
      </p:sp>
      <p:sp>
        <p:nvSpPr>
          <p:cNvPr id="279" name="Google Shape;279;p16"/>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Delay</a:t>
            </a:r>
            <a:r>
              <a:rPr lang="en-US" sz="2800"/>
              <a:t> function is a </a:t>
            </a:r>
            <a:r>
              <a:rPr lang="en-US" sz="2800" b="1"/>
              <a:t>latent function</a:t>
            </a:r>
            <a:r>
              <a:rPr lang="en-US" sz="2800"/>
              <a:t> that performs the actions connected to the </a:t>
            </a:r>
            <a:r>
              <a:rPr lang="en-US" sz="2800" b="1"/>
              <a:t>Completed</a:t>
            </a:r>
            <a:r>
              <a:rPr lang="en-US" sz="2800"/>
              <a:t> pin only after the time specified in the </a:t>
            </a:r>
            <a:r>
              <a:rPr lang="en-US" sz="2800" b="1"/>
              <a:t>Duration</a:t>
            </a:r>
            <a:r>
              <a:rPr lang="en-US" sz="2800"/>
              <a:t> parameter has elapsed.</a:t>
            </a:r>
            <a:endParaRPr/>
          </a:p>
          <a:p>
            <a:pPr marL="0" lvl="0" indent="0" algn="l" rtl="0">
              <a:lnSpc>
                <a:spcPct val="100000"/>
              </a:lnSpc>
              <a:spcBef>
                <a:spcPts val="2000"/>
              </a:spcBef>
              <a:spcAft>
                <a:spcPts val="0"/>
              </a:spcAft>
              <a:buClr>
                <a:schemeClr val="dk1"/>
              </a:buClr>
              <a:buSzPts val="2800"/>
              <a:buNone/>
            </a:pPr>
            <a:r>
              <a:rPr lang="en-US" sz="2800"/>
              <a:t>Latent functions do not follow the normal flow of execution of the Blueprints. They run in parallel and can take several ticks until they complete.</a:t>
            </a:r>
            <a:endParaRPr/>
          </a:p>
          <a:p>
            <a:pPr marL="0" lvl="0" indent="0" algn="l" rtl="0">
              <a:lnSpc>
                <a:spcPct val="100000"/>
              </a:lnSpc>
              <a:spcBef>
                <a:spcPts val="2000"/>
              </a:spcBef>
              <a:spcAft>
                <a:spcPts val="0"/>
              </a:spcAft>
              <a:buClr>
                <a:schemeClr val="dk1"/>
              </a:buClr>
              <a:buSzPts val="2800"/>
              <a:buNone/>
            </a:pPr>
            <a:r>
              <a:rPr lang="en-US" sz="2800"/>
              <a:t>The example on the right shows a custom event called “</a:t>
            </a:r>
            <a:r>
              <a:rPr lang="en-US" sz="2800" b="1"/>
              <a:t>SpawnEnemy</a:t>
            </a:r>
            <a:r>
              <a:rPr lang="en-US" sz="2800"/>
              <a:t>” that has a </a:t>
            </a:r>
            <a:r>
              <a:rPr lang="en-US" sz="2800" b="1"/>
              <a:t>Delay</a:t>
            </a:r>
            <a:r>
              <a:rPr lang="en-US" sz="2800"/>
              <a:t> function to ensure that at least five seconds have elapsed before it spawns a new enemy Actor. Even if the </a:t>
            </a:r>
            <a:r>
              <a:rPr lang="en-US" sz="2800" b="1"/>
              <a:t>SpawnEnemy</a:t>
            </a:r>
            <a:r>
              <a:rPr lang="en-US" sz="2800"/>
              <a:t> event is called again in less than five seconds, the </a:t>
            </a:r>
            <a:r>
              <a:rPr lang="en-US" sz="2800" b="1"/>
              <a:t>Delay</a:t>
            </a:r>
            <a:r>
              <a:rPr lang="en-US" sz="2800"/>
              <a:t> function does not allow the creation of a new enemy.</a:t>
            </a:r>
            <a:endParaRPr sz="2800"/>
          </a:p>
          <a:p>
            <a:pPr marL="0" lvl="0" indent="0" algn="l" rtl="0">
              <a:lnSpc>
                <a:spcPct val="100000"/>
              </a:lnSpc>
              <a:spcBef>
                <a:spcPts val="2000"/>
              </a:spcBef>
              <a:spcAft>
                <a:spcPts val="0"/>
              </a:spcAft>
              <a:buClr>
                <a:schemeClr val="dk1"/>
              </a:buClr>
              <a:buSzPts val="2800"/>
              <a:buNone/>
            </a:pPr>
            <a:r>
              <a:rPr lang="en-US" sz="2800"/>
              <a:t>Play in the Editor to see the time remaining in a </a:t>
            </a:r>
            <a:r>
              <a:rPr lang="en-US" sz="2800" b="1"/>
              <a:t>Delay</a:t>
            </a:r>
            <a:r>
              <a:rPr lang="en-US" sz="2800"/>
              <a:t> function (see example).</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280" name="Google Shape;280;p16"/>
          <p:cNvPicPr preferRelativeResize="0"/>
          <p:nvPr/>
        </p:nvPicPr>
        <p:blipFill rotWithShape="1">
          <a:blip r:embed="rId3">
            <a:alphaModFix/>
          </a:blip>
          <a:srcRect/>
          <a:stretch/>
        </p:blipFill>
        <p:spPr>
          <a:xfrm>
            <a:off x="12138661" y="4627155"/>
            <a:ext cx="12256090" cy="40727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LATENT FUNCTIONS: </a:t>
            </a:r>
            <a:br>
              <a:rPr lang="en-US"/>
            </a:br>
            <a:r>
              <a:rPr lang="en-US"/>
              <a:t>RETRIGGERABLE DELAY</a:t>
            </a:r>
            <a:endParaRPr/>
          </a:p>
        </p:txBody>
      </p:sp>
      <p:sp>
        <p:nvSpPr>
          <p:cNvPr id="286" name="Google Shape;286;p17"/>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Retriggerable Delay</a:t>
            </a:r>
            <a:r>
              <a:rPr lang="en-US" sz="2800"/>
              <a:t> function is a latent function that performs the actions connected to the </a:t>
            </a:r>
            <a:r>
              <a:rPr lang="en-US" sz="2800" b="1"/>
              <a:t>Completed</a:t>
            </a:r>
            <a:r>
              <a:rPr lang="en-US" sz="2800"/>
              <a:t> pin only after the time specified in the </a:t>
            </a:r>
            <a:r>
              <a:rPr lang="en-US" sz="2800" b="1"/>
              <a:t>Duration</a:t>
            </a:r>
            <a:r>
              <a:rPr lang="en-US" sz="2800"/>
              <a:t> parameter has elapsed.</a:t>
            </a:r>
            <a:endParaRPr/>
          </a:p>
          <a:p>
            <a:pPr marL="0" lvl="0" indent="0" algn="l" rtl="0">
              <a:lnSpc>
                <a:spcPct val="100000"/>
              </a:lnSpc>
              <a:spcBef>
                <a:spcPts val="2000"/>
              </a:spcBef>
              <a:spcAft>
                <a:spcPts val="0"/>
              </a:spcAft>
              <a:buClr>
                <a:schemeClr val="dk1"/>
              </a:buClr>
              <a:buSzPts val="2800"/>
              <a:buNone/>
            </a:pPr>
            <a:r>
              <a:rPr lang="en-US" sz="2800"/>
              <a:t>The difference between the </a:t>
            </a:r>
            <a:r>
              <a:rPr lang="en-US" sz="2800" b="1"/>
              <a:t>Retriggerable Delay</a:t>
            </a:r>
            <a:r>
              <a:rPr lang="en-US" sz="2800"/>
              <a:t> and </a:t>
            </a:r>
            <a:r>
              <a:rPr lang="en-US" sz="2800" b="1"/>
              <a:t>Delay</a:t>
            </a:r>
            <a:r>
              <a:rPr lang="en-US" sz="2800"/>
              <a:t> functions is that the countdown value for the </a:t>
            </a:r>
            <a:r>
              <a:rPr lang="en-US" sz="2800" b="1"/>
              <a:t>Duration</a:t>
            </a:r>
            <a:r>
              <a:rPr lang="en-US" sz="2800"/>
              <a:t> parameter will be reset if the </a:t>
            </a:r>
            <a:r>
              <a:rPr lang="en-US" sz="2800" b="1"/>
              <a:t>Retriggerable Delay</a:t>
            </a:r>
            <a:r>
              <a:rPr lang="en-US" sz="2800"/>
              <a:t> function is called again. </a:t>
            </a:r>
            <a:endParaRPr sz="2800"/>
          </a:p>
        </p:txBody>
      </p:sp>
      <p:pic>
        <p:nvPicPr>
          <p:cNvPr id="287" name="Google Shape;287;p17"/>
          <p:cNvPicPr preferRelativeResize="0"/>
          <p:nvPr/>
        </p:nvPicPr>
        <p:blipFill rotWithShape="1">
          <a:blip r:embed="rId3">
            <a:alphaModFix/>
          </a:blip>
          <a:srcRect/>
          <a:stretch/>
        </p:blipFill>
        <p:spPr>
          <a:xfrm>
            <a:off x="14453789" y="4536430"/>
            <a:ext cx="8002032" cy="3726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8"/>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LATENT FUNCTIONS: </a:t>
            </a:r>
            <a:br>
              <a:rPr lang="en-US"/>
            </a:br>
            <a:r>
              <a:rPr lang="en-US"/>
              <a:t>TIMER</a:t>
            </a:r>
            <a:endParaRPr/>
          </a:p>
        </p:txBody>
      </p:sp>
      <p:sp>
        <p:nvSpPr>
          <p:cNvPr id="293" name="Google Shape;293;p18"/>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A </a:t>
            </a:r>
            <a:r>
              <a:rPr lang="en-US" sz="2800" b="1"/>
              <a:t>Timer</a:t>
            </a:r>
            <a:r>
              <a:rPr lang="en-US" sz="2800"/>
              <a:t> is programmed to perform a given function (or custom event) after a specified time has elapsed.</a:t>
            </a:r>
            <a:endParaRPr/>
          </a:p>
          <a:p>
            <a:pPr marL="0" lvl="0" indent="0" algn="l" rtl="0">
              <a:lnSpc>
                <a:spcPct val="100000"/>
              </a:lnSpc>
              <a:spcBef>
                <a:spcPts val="2000"/>
              </a:spcBef>
              <a:spcAft>
                <a:spcPts val="0"/>
              </a:spcAft>
              <a:buClr>
                <a:schemeClr val="dk1"/>
              </a:buClr>
              <a:buSzPts val="2800"/>
              <a:buNone/>
            </a:pPr>
            <a:r>
              <a:rPr lang="en-US" sz="2800"/>
              <a:t>Two functions define a Timer: </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Set Timer by Event</a:t>
            </a:r>
            <a:r>
              <a:rPr lang="en-US" sz="2800"/>
              <a:t>: Has as an input parameter a reference to a custom event.</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Set Timer by Function Name</a:t>
            </a:r>
            <a:r>
              <a:rPr lang="en-US" sz="2800"/>
              <a:t>: Has as input parameters the function name</a:t>
            </a:r>
            <a:r>
              <a:rPr lang="en-US" sz="2800" b="1"/>
              <a:t> </a:t>
            </a:r>
            <a:r>
              <a:rPr lang="en-US" sz="2800"/>
              <a:t>and the Object that contains the function.</a:t>
            </a:r>
            <a:endParaRPr sz="2800"/>
          </a:p>
          <a:p>
            <a:pPr marL="0" lvl="0" indent="0" algn="l" rtl="0">
              <a:lnSpc>
                <a:spcPct val="100000"/>
              </a:lnSpc>
              <a:spcBef>
                <a:spcPts val="2000"/>
              </a:spcBef>
              <a:spcAft>
                <a:spcPts val="0"/>
              </a:spcAft>
              <a:buClr>
                <a:schemeClr val="dk1"/>
              </a:buClr>
              <a:buSzPts val="2800"/>
              <a:buNone/>
            </a:pPr>
            <a:r>
              <a:rPr lang="en-US" sz="2800"/>
              <a:t>Both functions have the following parameters: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Time</a:t>
            </a:r>
            <a:r>
              <a:rPr lang="en-US" sz="2800"/>
              <a:t>: Represents the length of the Timer in seconds.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Looping</a:t>
            </a:r>
            <a:r>
              <a:rPr lang="en-US" sz="2800"/>
              <a:t>: Indicates whether the Timer will continue its execution or execute only once.</a:t>
            </a:r>
            <a:endParaRPr sz="2800"/>
          </a:p>
          <a:p>
            <a:pPr marL="0" lvl="0" indent="0" algn="l" rtl="0">
              <a:lnSpc>
                <a:spcPct val="100000"/>
              </a:lnSpc>
              <a:spcBef>
                <a:spcPts val="2000"/>
              </a:spcBef>
              <a:spcAft>
                <a:spcPts val="0"/>
              </a:spcAft>
              <a:buClr>
                <a:schemeClr val="dk1"/>
              </a:buClr>
              <a:buSzPts val="2800"/>
              <a:buNone/>
            </a:pPr>
            <a:endParaRPr sz="2800"/>
          </a:p>
        </p:txBody>
      </p:sp>
      <p:pic>
        <p:nvPicPr>
          <p:cNvPr id="294" name="Google Shape;294;p18"/>
          <p:cNvPicPr preferRelativeResize="0"/>
          <p:nvPr/>
        </p:nvPicPr>
        <p:blipFill rotWithShape="1">
          <a:blip r:embed="rId3">
            <a:alphaModFix/>
          </a:blip>
          <a:srcRect/>
          <a:stretch/>
        </p:blipFill>
        <p:spPr>
          <a:xfrm>
            <a:off x="14745573" y="2365740"/>
            <a:ext cx="7226153" cy="89845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LOADING LEVELS</a:t>
            </a:r>
            <a:endParaRPr/>
          </a:p>
        </p:txBody>
      </p:sp>
      <p:sp>
        <p:nvSpPr>
          <p:cNvPr id="300" name="Google Shape;300;p19"/>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Open Level</a:t>
            </a:r>
            <a:r>
              <a:rPr lang="en-US" sz="2800"/>
              <a:t> function can be used to load Levels in a game.</a:t>
            </a:r>
            <a:endParaRPr/>
          </a:p>
          <a:p>
            <a:pPr marL="0" lvl="0" indent="0" algn="l" rtl="0">
              <a:lnSpc>
                <a:spcPct val="100000"/>
              </a:lnSpc>
              <a:spcBef>
                <a:spcPts val="2000"/>
              </a:spcBef>
              <a:spcAft>
                <a:spcPts val="0"/>
              </a:spcAft>
              <a:buClr>
                <a:schemeClr val="dk1"/>
              </a:buClr>
              <a:buSzPts val="2800"/>
              <a:buNone/>
            </a:pPr>
            <a:r>
              <a:rPr lang="en-US" sz="2800"/>
              <a:t>The value of the </a:t>
            </a:r>
            <a:r>
              <a:rPr lang="en-US" sz="2800" b="1"/>
              <a:t>Level Name</a:t>
            </a:r>
            <a:r>
              <a:rPr lang="en-US" sz="2800"/>
              <a:t> parameter can be the folder name plus the name of the Level. If the </a:t>
            </a:r>
            <a:r>
              <a:rPr lang="en-US" sz="2800" b="1"/>
              <a:t>Open Level</a:t>
            </a:r>
            <a:r>
              <a:rPr lang="en-US" sz="2800"/>
              <a:t> function does not have the full path, it will try and open the first Level (.umap) it finds with the specified name. If there are multiple .umaps with that same name, it will choose the first one it finds.</a:t>
            </a:r>
            <a:endParaRPr/>
          </a:p>
          <a:p>
            <a:pPr marL="0" lvl="0" indent="0" algn="l" rtl="0">
              <a:lnSpc>
                <a:spcPct val="100000"/>
              </a:lnSpc>
              <a:spcBef>
                <a:spcPts val="2000"/>
              </a:spcBef>
              <a:spcAft>
                <a:spcPts val="0"/>
              </a:spcAft>
              <a:buClr>
                <a:schemeClr val="dk1"/>
              </a:buClr>
              <a:buSzPts val="2800"/>
              <a:buNone/>
            </a:pPr>
            <a:r>
              <a:rPr lang="en-US" sz="2800"/>
              <a:t>This function can be used in a Blueprint that when overlapped by the player will transport them to another Level.</a:t>
            </a:r>
            <a:endParaRPr/>
          </a:p>
          <a:p>
            <a:pPr marL="0" lvl="0" indent="0" algn="l" rtl="0">
              <a:lnSpc>
                <a:spcPct val="100000"/>
              </a:lnSpc>
              <a:spcBef>
                <a:spcPts val="2000"/>
              </a:spcBef>
              <a:spcAft>
                <a:spcPts val="0"/>
              </a:spcAft>
              <a:buClr>
                <a:schemeClr val="dk1"/>
              </a:buClr>
              <a:buSzPts val="2800"/>
              <a:buNone/>
            </a:pPr>
            <a:r>
              <a:rPr lang="en-US" sz="2800"/>
              <a:t>It can also be used in a game’s Start menu, where different Levels can be loaded based on the chosen option. </a:t>
            </a:r>
            <a:endParaRPr sz="2800"/>
          </a:p>
          <a:p>
            <a:pPr marL="0" lvl="0" indent="0" algn="l" rtl="0">
              <a:lnSpc>
                <a:spcPct val="100000"/>
              </a:lnSpc>
              <a:spcBef>
                <a:spcPts val="2000"/>
              </a:spcBef>
              <a:spcAft>
                <a:spcPts val="0"/>
              </a:spcAft>
              <a:buClr>
                <a:schemeClr val="dk1"/>
              </a:buClr>
              <a:buSzPts val="2800"/>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01" name="Google Shape;301;p19"/>
          <p:cNvPicPr preferRelativeResize="0"/>
          <p:nvPr/>
        </p:nvPicPr>
        <p:blipFill rotWithShape="1">
          <a:blip r:embed="rId3">
            <a:alphaModFix/>
          </a:blip>
          <a:srcRect/>
          <a:stretch/>
        </p:blipFill>
        <p:spPr>
          <a:xfrm>
            <a:off x="14745573" y="4623765"/>
            <a:ext cx="7226153" cy="44684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0"/>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000"/>
              <a:buFont typeface="Helvetica Neue"/>
              <a:buNone/>
            </a:pPr>
            <a:r>
              <a:rPr lang="en-US"/>
              <a:t>QUITTING THE GAME</a:t>
            </a:r>
            <a:endParaRPr/>
          </a:p>
        </p:txBody>
      </p:sp>
      <p:sp>
        <p:nvSpPr>
          <p:cNvPr id="307" name="Google Shape;307;p20"/>
          <p:cNvSpPr txBox="1">
            <a:spLocks noGrp="1"/>
          </p:cNvSpPr>
          <p:nvPr>
            <p:ph type="body" idx="2"/>
          </p:nvPr>
        </p:nvSpPr>
        <p:spPr>
          <a:xfrm>
            <a:off x="1680124" y="5943600"/>
            <a:ext cx="9045575" cy="76629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800"/>
              <a:t>The </a:t>
            </a:r>
            <a:r>
              <a:rPr lang="en-US" sz="2800" b="1"/>
              <a:t>Quit Game</a:t>
            </a:r>
            <a:r>
              <a:rPr lang="en-US" sz="2800"/>
              <a:t> function can be used to exit the game or move the application to the background.</a:t>
            </a:r>
            <a:endParaRPr/>
          </a:p>
          <a:p>
            <a:pPr marL="0" lvl="0" indent="0" algn="l" rtl="0">
              <a:lnSpc>
                <a:spcPct val="100000"/>
              </a:lnSpc>
              <a:spcBef>
                <a:spcPts val="2000"/>
              </a:spcBef>
              <a:spcAft>
                <a:spcPts val="0"/>
              </a:spcAft>
              <a:buClr>
                <a:schemeClr val="dk1"/>
              </a:buClr>
              <a:buSzPts val="2800"/>
              <a:buNone/>
            </a:pPr>
            <a:r>
              <a:rPr lang="en-US" sz="2800"/>
              <a:t>This function contains the following input parameters:</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Specific Player</a:t>
            </a:r>
            <a:r>
              <a:rPr lang="en-US" sz="2800"/>
              <a:t>: Represents the player that will exit the game. “</a:t>
            </a:r>
            <a:r>
              <a:rPr lang="en-US" sz="2800" b="1"/>
              <a:t>Player 0</a:t>
            </a:r>
            <a:r>
              <a:rPr lang="en-US" sz="2800"/>
              <a:t>” is the default value.</a:t>
            </a:r>
            <a:endParaRPr sz="2800"/>
          </a:p>
          <a:p>
            <a:pPr marL="457200" lvl="0" indent="-457200" algn="l" rtl="0">
              <a:lnSpc>
                <a:spcPct val="100000"/>
              </a:lnSpc>
              <a:spcBef>
                <a:spcPts val="1600"/>
              </a:spcBef>
              <a:spcAft>
                <a:spcPts val="0"/>
              </a:spcAft>
              <a:buClr>
                <a:schemeClr val="dk1"/>
              </a:buClr>
              <a:buSzPts val="2800"/>
              <a:buFont typeface="Arial"/>
              <a:buChar char="•"/>
            </a:pPr>
            <a:r>
              <a:rPr lang="en-US" sz="2800" b="1"/>
              <a:t>Quit Preference</a:t>
            </a:r>
            <a:r>
              <a:rPr lang="en-US" sz="2800"/>
              <a:t>: Represents how the player wants to exit the game. The value can be “</a:t>
            </a:r>
            <a:r>
              <a:rPr lang="en-US" sz="2800" b="1"/>
              <a:t>Quit</a:t>
            </a:r>
            <a:r>
              <a:rPr lang="en-US" sz="2800"/>
              <a:t>” or “</a:t>
            </a:r>
            <a:r>
              <a:rPr lang="en-US" sz="2800" b="1"/>
              <a:t>Background</a:t>
            </a:r>
            <a:r>
              <a:rPr lang="en-US" sz="2800"/>
              <a:t>”.</a:t>
            </a:r>
            <a:endParaRPr sz="2800"/>
          </a:p>
          <a:p>
            <a:pPr marL="457200" lvl="0" indent="-279400" algn="l" rtl="0">
              <a:lnSpc>
                <a:spcPct val="100000"/>
              </a:lnSpc>
              <a:spcBef>
                <a:spcPts val="1600"/>
              </a:spcBef>
              <a:spcAft>
                <a:spcPts val="0"/>
              </a:spcAft>
              <a:buClr>
                <a:schemeClr val="dk1"/>
              </a:buClr>
              <a:buSzPts val="2800"/>
              <a:buFont typeface="Arial"/>
              <a:buNone/>
            </a:pPr>
            <a:endParaRPr sz="2800"/>
          </a:p>
          <a:p>
            <a:pPr marL="0" lvl="0" indent="0" algn="l" rtl="0">
              <a:lnSpc>
                <a:spcPct val="100000"/>
              </a:lnSpc>
              <a:spcBef>
                <a:spcPts val="2000"/>
              </a:spcBef>
              <a:spcAft>
                <a:spcPts val="0"/>
              </a:spcAft>
              <a:buClr>
                <a:schemeClr val="dk1"/>
              </a:buClr>
              <a:buSzPts val="2800"/>
              <a:buNone/>
            </a:pPr>
            <a:endParaRPr sz="2800"/>
          </a:p>
        </p:txBody>
      </p:sp>
      <p:pic>
        <p:nvPicPr>
          <p:cNvPr id="308" name="Google Shape;308;p20"/>
          <p:cNvPicPr preferRelativeResize="0"/>
          <p:nvPr/>
        </p:nvPicPr>
        <p:blipFill rotWithShape="1">
          <a:blip r:embed="rId3">
            <a:alphaModFix/>
          </a:blip>
          <a:srcRect/>
          <a:stretch/>
        </p:blipFill>
        <p:spPr>
          <a:xfrm>
            <a:off x="14745573" y="4846837"/>
            <a:ext cx="7226153" cy="402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a:t>That will ease your pain while blueprint visual scripting...</a:t>
            </a:r>
            <a:endParaRPr/>
          </a:p>
        </p:txBody>
      </p:sp>
      <p:sp>
        <p:nvSpPr>
          <p:cNvPr id="94" name="Google Shape;94;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en-US"/>
              <a:t>5 TIPS</a:t>
            </a:r>
            <a:endParaRPr/>
          </a:p>
        </p:txBody>
      </p:sp>
    </p:spTree>
    <p:extLst>
      <p:ext uri="{BB962C8B-B14F-4D97-AF65-F5344CB8AC3E}">
        <p14:creationId xmlns:p14="http://schemas.microsoft.com/office/powerpoint/2010/main" val="2684976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cc71a5cfff_0_316"/>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No more creating variables manually!</a:t>
            </a:r>
            <a:endParaRPr sz="4800"/>
          </a:p>
          <a:p>
            <a:pPr marL="457200" lvl="0" indent="-533400" algn="l" rtl="0">
              <a:spcBef>
                <a:spcPts val="0"/>
              </a:spcBef>
              <a:spcAft>
                <a:spcPts val="0"/>
              </a:spcAft>
              <a:buSzPts val="4800"/>
              <a:buAutoNum type="arabicPeriod"/>
            </a:pPr>
            <a:r>
              <a:rPr lang="en-US" sz="4800"/>
              <a:t>You don’t what a specific pin’s variable type?</a:t>
            </a:r>
            <a:endParaRPr sz="4800"/>
          </a:p>
          <a:p>
            <a:pPr marL="457200" lvl="0" indent="-533400" algn="l" rtl="0">
              <a:spcBef>
                <a:spcPts val="0"/>
              </a:spcBef>
              <a:spcAft>
                <a:spcPts val="0"/>
              </a:spcAft>
              <a:buSzPts val="4800"/>
              <a:buAutoNum type="arabicPeriod"/>
            </a:pPr>
            <a:r>
              <a:rPr lang="en-US" sz="4800"/>
              <a:t>No problem, just drag the pin out and select…. PROMOTE TO VARIABLE! (Make sure “Context Sensitivity” is CHECKED!)</a:t>
            </a:r>
            <a:endParaRPr sz="4800"/>
          </a:p>
        </p:txBody>
      </p:sp>
      <p:sp>
        <p:nvSpPr>
          <p:cNvPr id="100" name="Google Shape;100;gcc71a5cfff_0_316"/>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546100" algn="l" rtl="0">
              <a:spcBef>
                <a:spcPts val="0"/>
              </a:spcBef>
              <a:spcAft>
                <a:spcPts val="0"/>
              </a:spcAft>
              <a:buSzPts val="5000"/>
              <a:buAutoNum type="arabicPeriod"/>
            </a:pPr>
            <a:r>
              <a:rPr lang="en-US"/>
              <a:t>PROMOTE TO VARIABLE</a:t>
            </a:r>
            <a:endParaRPr/>
          </a:p>
        </p:txBody>
      </p:sp>
      <p:pic>
        <p:nvPicPr>
          <p:cNvPr id="101" name="Google Shape;101;gcc71a5cfff_0_316"/>
          <p:cNvPicPr preferRelativeResize="0"/>
          <p:nvPr/>
        </p:nvPicPr>
        <p:blipFill rotWithShape="1">
          <a:blip r:embed="rId3">
            <a:alphaModFix/>
          </a:blip>
          <a:srcRect l="22059" t="23559" r="23203" b="20916"/>
          <a:stretch/>
        </p:blipFill>
        <p:spPr>
          <a:xfrm>
            <a:off x="12192000" y="0"/>
            <a:ext cx="12192000" cy="6956634"/>
          </a:xfrm>
          <a:prstGeom prst="rect">
            <a:avLst/>
          </a:prstGeom>
          <a:noFill/>
          <a:ln>
            <a:noFill/>
          </a:ln>
        </p:spPr>
      </p:pic>
      <p:pic>
        <p:nvPicPr>
          <p:cNvPr id="102" name="Google Shape;102;gcc71a5cfff_0_316"/>
          <p:cNvPicPr preferRelativeResize="0"/>
          <p:nvPr/>
        </p:nvPicPr>
        <p:blipFill rotWithShape="1">
          <a:blip r:embed="rId4">
            <a:alphaModFix/>
          </a:blip>
          <a:srcRect t="38744" r="29735" b="31945"/>
          <a:stretch/>
        </p:blipFill>
        <p:spPr>
          <a:xfrm>
            <a:off x="9907975" y="10319250"/>
            <a:ext cx="14476027" cy="3396751"/>
          </a:xfrm>
          <a:prstGeom prst="rect">
            <a:avLst/>
          </a:prstGeom>
          <a:noFill/>
          <a:ln>
            <a:noFill/>
          </a:ln>
        </p:spPr>
      </p:pic>
      <p:cxnSp>
        <p:nvCxnSpPr>
          <p:cNvPr id="103" name="Google Shape;103;gcc71a5cfff_0_316"/>
          <p:cNvCxnSpPr/>
          <p:nvPr/>
        </p:nvCxnSpPr>
        <p:spPr>
          <a:xfrm>
            <a:off x="19542075" y="3353750"/>
            <a:ext cx="2214300" cy="7545900"/>
          </a:xfrm>
          <a:prstGeom prst="straightConnector1">
            <a:avLst/>
          </a:prstGeom>
          <a:noFill/>
          <a:ln w="38100" cap="flat" cmpd="sng">
            <a:solidFill>
              <a:srgbClr val="FF0000"/>
            </a:solidFill>
            <a:prstDash val="solid"/>
            <a:round/>
            <a:headEnd type="none" w="med" len="med"/>
            <a:tailEnd type="triangle" w="med" len="med"/>
          </a:ln>
        </p:spPr>
      </p:cxnSp>
      <p:sp>
        <p:nvSpPr>
          <p:cNvPr id="104" name="Google Shape;104;gcc71a5cfff_0_316"/>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sp>
        <p:nvSpPr>
          <p:cNvPr id="105" name="Google Shape;105;gcc71a5cfff_0_316"/>
          <p:cNvSpPr/>
          <p:nvPr/>
        </p:nvSpPr>
        <p:spPr>
          <a:xfrm>
            <a:off x="12899050" y="6492525"/>
            <a:ext cx="6900900" cy="3516900"/>
          </a:xfrm>
          <a:prstGeom prst="cloudCallout">
            <a:avLst>
              <a:gd name="adj1" fmla="val 75235"/>
              <a:gd name="adj2" fmla="val 6648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0000"/>
                </a:solidFill>
                <a:latin typeface="Helvetica Neue"/>
                <a:ea typeface="Helvetica Neue"/>
                <a:cs typeface="Helvetica Neue"/>
                <a:sym typeface="Helvetica Neue"/>
              </a:rPr>
              <a:t>Cool! It even creates the SET node and expects me to enter the variable name!</a:t>
            </a:r>
            <a:endParaRPr sz="3300" b="1">
              <a:solidFill>
                <a:srgbClr val="FF0000"/>
              </a:solidFill>
              <a:latin typeface="Helvetica Neue"/>
              <a:ea typeface="Helvetica Neue"/>
              <a:cs typeface="Helvetica Neue"/>
              <a:sym typeface="Helvetica Neue"/>
            </a:endParaRPr>
          </a:p>
          <a:p>
            <a:pPr marL="0" lvl="0" indent="0" algn="ctr" rtl="0">
              <a:spcBef>
                <a:spcPts val="0"/>
              </a:spcBef>
              <a:spcAft>
                <a:spcPts val="0"/>
              </a:spcAft>
              <a:buNone/>
            </a:pPr>
            <a:endParaRPr sz="2000" b="1"/>
          </a:p>
        </p:txBody>
      </p:sp>
    </p:spTree>
    <p:extLst>
      <p:ext uri="{BB962C8B-B14F-4D97-AF65-F5344CB8AC3E}">
        <p14:creationId xmlns:p14="http://schemas.microsoft.com/office/powerpoint/2010/main" val="317778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cc71a5cfff_0_327"/>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Select one or more actors from World Outliner.</a:t>
            </a:r>
            <a:endParaRPr sz="4800"/>
          </a:p>
          <a:p>
            <a:pPr marL="457200" lvl="0" indent="-533400" algn="l" rtl="0">
              <a:spcBef>
                <a:spcPts val="0"/>
              </a:spcBef>
              <a:spcAft>
                <a:spcPts val="0"/>
              </a:spcAft>
              <a:buSzPts val="4800"/>
              <a:buAutoNum type="arabicPeriod"/>
            </a:pPr>
            <a:r>
              <a:rPr lang="en-US" sz="4800"/>
              <a:t>Go to Level Blueprint.</a:t>
            </a:r>
            <a:endParaRPr sz="4800"/>
          </a:p>
          <a:p>
            <a:pPr marL="457200" lvl="0" indent="-533400" algn="l" rtl="0">
              <a:spcBef>
                <a:spcPts val="0"/>
              </a:spcBef>
              <a:spcAft>
                <a:spcPts val="0"/>
              </a:spcAft>
              <a:buSzPts val="4800"/>
              <a:buAutoNum type="arabicPeriod"/>
            </a:pPr>
            <a:r>
              <a:rPr lang="en-US" sz="4800"/>
              <a:t>Right click on an empty graph space.</a:t>
            </a:r>
            <a:endParaRPr sz="4800"/>
          </a:p>
          <a:p>
            <a:pPr marL="457200" lvl="0" indent="-533400" algn="l" rtl="0">
              <a:spcBef>
                <a:spcPts val="0"/>
              </a:spcBef>
              <a:spcAft>
                <a:spcPts val="0"/>
              </a:spcAft>
              <a:buSzPts val="4800"/>
              <a:buAutoNum type="arabicPeriod"/>
            </a:pPr>
            <a:r>
              <a:rPr lang="en-US" sz="4800"/>
              <a:t>Choose “Create a Reference to &lt;Actor Name&gt;”</a:t>
            </a:r>
            <a:endParaRPr sz="4800"/>
          </a:p>
          <a:p>
            <a:pPr marL="457200" lvl="0" indent="-533400" algn="l" rtl="0">
              <a:spcBef>
                <a:spcPts val="0"/>
              </a:spcBef>
              <a:spcAft>
                <a:spcPts val="0"/>
              </a:spcAft>
              <a:buSzPts val="4800"/>
              <a:buAutoNum type="arabicPeriod"/>
            </a:pPr>
            <a:r>
              <a:rPr lang="en-US" sz="4800"/>
              <a:t>Now you have an actor reference (not a variable) to the actor in your level.</a:t>
            </a:r>
            <a:endParaRPr sz="4800"/>
          </a:p>
        </p:txBody>
      </p:sp>
      <p:sp>
        <p:nvSpPr>
          <p:cNvPr id="111" name="Google Shape;111;gcc71a5cfff_0_327"/>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2. REFERENCES FOR LEVEL BLUEPRINTS</a:t>
            </a:r>
            <a:endParaRPr/>
          </a:p>
        </p:txBody>
      </p:sp>
      <p:sp>
        <p:nvSpPr>
          <p:cNvPr id="112" name="Google Shape;112;gcc71a5cfff_0_327"/>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pic>
        <p:nvPicPr>
          <p:cNvPr id="113" name="Google Shape;113;gcc71a5cfff_0_327"/>
          <p:cNvPicPr preferRelativeResize="0"/>
          <p:nvPr/>
        </p:nvPicPr>
        <p:blipFill rotWithShape="1">
          <a:blip r:embed="rId3">
            <a:alphaModFix/>
          </a:blip>
          <a:srcRect l="42432" t="5796" b="38524"/>
          <a:stretch/>
        </p:blipFill>
        <p:spPr>
          <a:xfrm>
            <a:off x="12192000" y="0"/>
            <a:ext cx="12192000" cy="6633379"/>
          </a:xfrm>
          <a:prstGeom prst="rect">
            <a:avLst/>
          </a:prstGeom>
          <a:noFill/>
          <a:ln>
            <a:noFill/>
          </a:ln>
        </p:spPr>
      </p:pic>
      <p:pic>
        <p:nvPicPr>
          <p:cNvPr id="114" name="Google Shape;114;gcc71a5cfff_0_327"/>
          <p:cNvPicPr preferRelativeResize="0"/>
          <p:nvPr/>
        </p:nvPicPr>
        <p:blipFill rotWithShape="1">
          <a:blip r:embed="rId4">
            <a:alphaModFix/>
          </a:blip>
          <a:srcRect l="17074" t="44440" r="24271" b="23328"/>
          <a:stretch/>
        </p:blipFill>
        <p:spPr>
          <a:xfrm>
            <a:off x="12192005" y="9947558"/>
            <a:ext cx="12192000" cy="3768444"/>
          </a:xfrm>
          <a:prstGeom prst="rect">
            <a:avLst/>
          </a:prstGeom>
          <a:noFill/>
          <a:ln>
            <a:noFill/>
          </a:ln>
        </p:spPr>
      </p:pic>
      <p:cxnSp>
        <p:nvCxnSpPr>
          <p:cNvPr id="115" name="Google Shape;115;gcc71a5cfff_0_327"/>
          <p:cNvCxnSpPr/>
          <p:nvPr/>
        </p:nvCxnSpPr>
        <p:spPr>
          <a:xfrm flipH="1">
            <a:off x="17972575" y="2880800"/>
            <a:ext cx="1677000" cy="8255400"/>
          </a:xfrm>
          <a:prstGeom prst="straightConnector1">
            <a:avLst/>
          </a:prstGeom>
          <a:noFill/>
          <a:ln w="38100" cap="flat" cmpd="sng">
            <a:solidFill>
              <a:srgbClr val="FF0000"/>
            </a:solidFill>
            <a:prstDash val="solid"/>
            <a:round/>
            <a:headEnd type="none" w="med" len="med"/>
            <a:tailEnd type="triangle" w="med" len="med"/>
          </a:ln>
        </p:spPr>
      </p:cxnSp>
      <p:sp>
        <p:nvSpPr>
          <p:cNvPr id="116" name="Google Shape;116;gcc71a5cfff_0_327"/>
          <p:cNvSpPr/>
          <p:nvPr/>
        </p:nvSpPr>
        <p:spPr>
          <a:xfrm>
            <a:off x="10898425" y="6410125"/>
            <a:ext cx="6900900" cy="3516900"/>
          </a:xfrm>
          <a:prstGeom prst="cloudCallout">
            <a:avLst>
              <a:gd name="adj1" fmla="val 43478"/>
              <a:gd name="adj2" fmla="val 697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0000"/>
                </a:solidFill>
                <a:latin typeface="Helvetica Neue"/>
                <a:ea typeface="Helvetica Neue"/>
                <a:cs typeface="Helvetica Neue"/>
                <a:sym typeface="Helvetica Neue"/>
              </a:rPr>
              <a:t>Yeah! Now I can teleport my character anywhere I want!</a:t>
            </a:r>
            <a:endParaRPr sz="2000" b="1"/>
          </a:p>
        </p:txBody>
      </p:sp>
    </p:spTree>
    <p:extLst>
      <p:ext uri="{BB962C8B-B14F-4D97-AF65-F5344CB8AC3E}">
        <p14:creationId xmlns:p14="http://schemas.microsoft.com/office/powerpoint/2010/main" val="264688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cc71a5cfff_0_343"/>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fontScale="92500" lnSpcReduction="20000"/>
          </a:bodyPr>
          <a:lstStyle/>
          <a:p>
            <a:pPr marL="457200" lvl="0" indent="-510540" algn="l" rtl="0">
              <a:spcBef>
                <a:spcPts val="2000"/>
              </a:spcBef>
              <a:spcAft>
                <a:spcPts val="0"/>
              </a:spcAft>
              <a:buSzPct val="100000"/>
              <a:buAutoNum type="arabicPeriod"/>
            </a:pPr>
            <a:r>
              <a:rPr lang="en-US" sz="4800"/>
              <a:t>Why is my characters not working?</a:t>
            </a:r>
            <a:endParaRPr sz="4800"/>
          </a:p>
          <a:p>
            <a:pPr marL="457200" lvl="0" indent="-510540" algn="l" rtl="0">
              <a:spcBef>
                <a:spcPts val="0"/>
              </a:spcBef>
              <a:spcAft>
                <a:spcPts val="0"/>
              </a:spcAft>
              <a:buSzPct val="100000"/>
              <a:buAutoNum type="arabicPeriod"/>
            </a:pPr>
            <a:r>
              <a:rPr lang="en-US" sz="4800"/>
              <a:t>Where is my HUD?</a:t>
            </a:r>
            <a:endParaRPr sz="4800"/>
          </a:p>
          <a:p>
            <a:pPr marL="457200" lvl="0" indent="-510540" algn="l" rtl="0">
              <a:spcBef>
                <a:spcPts val="0"/>
              </a:spcBef>
              <a:spcAft>
                <a:spcPts val="0"/>
              </a:spcAft>
              <a:buSzPct val="100000"/>
              <a:buAutoNum type="arabicPeriod"/>
            </a:pPr>
            <a:r>
              <a:rPr lang="en-US" sz="4800"/>
              <a:t>Why is my gamemode is not functioning?</a:t>
            </a:r>
            <a:endParaRPr sz="4800"/>
          </a:p>
          <a:p>
            <a:pPr marL="457200" lvl="0" indent="-510540" algn="l" rtl="0">
              <a:spcBef>
                <a:spcPts val="0"/>
              </a:spcBef>
              <a:spcAft>
                <a:spcPts val="0"/>
              </a:spcAft>
              <a:buSzPct val="100000"/>
              <a:buAutoNum type="arabicPeriod"/>
            </a:pPr>
            <a:r>
              <a:rPr lang="en-US" sz="4800"/>
              <a:t>The answer lies where you set your gamemode: Blueprints =&gt; Project Settings (GameMode)=&gt; Select GameModeBase Class =&gt; &lt;Your GameMode Class&gt;</a:t>
            </a:r>
            <a:endParaRPr sz="4800"/>
          </a:p>
          <a:p>
            <a:pPr marL="457200" lvl="0" indent="-510540" algn="l" rtl="0">
              <a:spcBef>
                <a:spcPts val="0"/>
              </a:spcBef>
              <a:spcAft>
                <a:spcPts val="0"/>
              </a:spcAft>
              <a:buSzPct val="100000"/>
              <a:buAutoNum type="arabicPeriod"/>
            </a:pPr>
            <a:r>
              <a:rPr lang="en-US" sz="4800"/>
              <a:t>If you set the “World Override” this gamemode only becomes valid for the current map.</a:t>
            </a:r>
            <a:endParaRPr sz="4800"/>
          </a:p>
        </p:txBody>
      </p:sp>
      <p:sp>
        <p:nvSpPr>
          <p:cNvPr id="122" name="Google Shape;122;gcc71a5cfff_0_343"/>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3. SETTING GAMEMODE AND FRAMEWORK CLASSES</a:t>
            </a:r>
            <a:endParaRPr/>
          </a:p>
        </p:txBody>
      </p:sp>
      <p:sp>
        <p:nvSpPr>
          <p:cNvPr id="123" name="Google Shape;123;gcc71a5cfff_0_343"/>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pic>
        <p:nvPicPr>
          <p:cNvPr id="124" name="Google Shape;124;gcc71a5cfff_0_343"/>
          <p:cNvPicPr preferRelativeResize="0"/>
          <p:nvPr/>
        </p:nvPicPr>
        <p:blipFill rotWithShape="1">
          <a:blip r:embed="rId3">
            <a:alphaModFix/>
          </a:blip>
          <a:srcRect l="41501" r="16383" b="43892"/>
          <a:stretch/>
        </p:blipFill>
        <p:spPr>
          <a:xfrm>
            <a:off x="12191997" y="0"/>
            <a:ext cx="12192000" cy="9136052"/>
          </a:xfrm>
          <a:prstGeom prst="rect">
            <a:avLst/>
          </a:prstGeom>
          <a:noFill/>
          <a:ln>
            <a:noFill/>
          </a:ln>
        </p:spPr>
      </p:pic>
      <p:sp>
        <p:nvSpPr>
          <p:cNvPr id="125" name="Google Shape;125;gcc71a5cfff_0_343"/>
          <p:cNvSpPr/>
          <p:nvPr/>
        </p:nvSpPr>
        <p:spPr>
          <a:xfrm>
            <a:off x="11951850" y="9136050"/>
            <a:ext cx="6900900" cy="3516900"/>
          </a:xfrm>
          <a:prstGeom prst="cloudCallout">
            <a:avLst>
              <a:gd name="adj1" fmla="val 74008"/>
              <a:gd name="adj2" fmla="val -7993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0000"/>
                </a:solidFill>
                <a:latin typeface="Helvetica Neue"/>
                <a:ea typeface="Helvetica Neue"/>
                <a:cs typeface="Helvetica Neue"/>
                <a:sym typeface="Helvetica Neue"/>
              </a:rPr>
              <a:t>Finally! This is the game mode I’ve scripted. Use it already… Engine!</a:t>
            </a:r>
            <a:endParaRPr sz="2000" b="1"/>
          </a:p>
        </p:txBody>
      </p:sp>
    </p:spTree>
    <p:extLst>
      <p:ext uri="{BB962C8B-B14F-4D97-AF65-F5344CB8AC3E}">
        <p14:creationId xmlns:p14="http://schemas.microsoft.com/office/powerpoint/2010/main" val="195248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cc71a5cfff_0_356"/>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You can alternatively set the gamemode from world settings.</a:t>
            </a:r>
            <a:endParaRPr sz="4800"/>
          </a:p>
          <a:p>
            <a:pPr marL="457200" lvl="0" indent="0" algn="l" rtl="0">
              <a:spcBef>
                <a:spcPts val="2000"/>
              </a:spcBef>
              <a:spcAft>
                <a:spcPts val="0"/>
              </a:spcAft>
              <a:buNone/>
            </a:pPr>
            <a:endParaRPr sz="4800"/>
          </a:p>
        </p:txBody>
      </p:sp>
      <p:sp>
        <p:nvSpPr>
          <p:cNvPr id="131" name="Google Shape;131;gcc71a5cfff_0_356"/>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3. SETTING GAMEMODE AND FRAMEWORK CLASSES</a:t>
            </a:r>
            <a:endParaRPr/>
          </a:p>
        </p:txBody>
      </p:sp>
      <p:sp>
        <p:nvSpPr>
          <p:cNvPr id="132" name="Google Shape;132;gcc71a5cfff_0_356"/>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pic>
        <p:nvPicPr>
          <p:cNvPr id="133" name="Google Shape;133;gcc71a5cfff_0_356"/>
          <p:cNvPicPr preferRelativeResize="0"/>
          <p:nvPr/>
        </p:nvPicPr>
        <p:blipFill rotWithShape="1">
          <a:blip r:embed="rId3">
            <a:alphaModFix/>
          </a:blip>
          <a:srcRect l="3138" r="83673" b="38819"/>
          <a:stretch/>
        </p:blipFill>
        <p:spPr>
          <a:xfrm>
            <a:off x="19482375" y="4"/>
            <a:ext cx="4901626" cy="12790224"/>
          </a:xfrm>
          <a:prstGeom prst="rect">
            <a:avLst/>
          </a:prstGeom>
          <a:noFill/>
          <a:ln>
            <a:noFill/>
          </a:ln>
        </p:spPr>
      </p:pic>
      <p:cxnSp>
        <p:nvCxnSpPr>
          <p:cNvPr id="134" name="Google Shape;134;gcc71a5cfff_0_356"/>
          <p:cNvCxnSpPr/>
          <p:nvPr/>
        </p:nvCxnSpPr>
        <p:spPr>
          <a:xfrm rot="10800000" flipH="1">
            <a:off x="4665150" y="6879625"/>
            <a:ext cx="14984400" cy="924300"/>
          </a:xfrm>
          <a:prstGeom prst="straightConnector1">
            <a:avLst/>
          </a:prstGeom>
          <a:noFill/>
          <a:ln w="38100" cap="flat" cmpd="sng">
            <a:solidFill>
              <a:srgbClr val="FF0000"/>
            </a:solidFill>
            <a:prstDash val="solid"/>
            <a:round/>
            <a:headEnd type="none" w="med" len="med"/>
            <a:tailEnd type="triangle" w="med" len="med"/>
          </a:ln>
        </p:spPr>
      </p:cxnSp>
      <p:pic>
        <p:nvPicPr>
          <p:cNvPr id="135" name="Google Shape;135;gcc71a5cfff_0_356"/>
          <p:cNvPicPr preferRelativeResize="0"/>
          <p:nvPr/>
        </p:nvPicPr>
        <p:blipFill rotWithShape="1">
          <a:blip r:embed="rId4">
            <a:alphaModFix/>
          </a:blip>
          <a:srcRect l="70872" t="36381" b="28913"/>
          <a:stretch/>
        </p:blipFill>
        <p:spPr>
          <a:xfrm>
            <a:off x="10042090" y="7803925"/>
            <a:ext cx="8838312" cy="5923425"/>
          </a:xfrm>
          <a:prstGeom prst="rect">
            <a:avLst/>
          </a:prstGeom>
          <a:noFill/>
          <a:ln>
            <a:noFill/>
          </a:ln>
        </p:spPr>
      </p:pic>
    </p:spTree>
    <p:extLst>
      <p:ext uri="{BB962C8B-B14F-4D97-AF65-F5344CB8AC3E}">
        <p14:creationId xmlns:p14="http://schemas.microsoft.com/office/powerpoint/2010/main" val="404581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cc71a5cfff_0_368"/>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Then open-up your gamemode and set framework classes.</a:t>
            </a:r>
            <a:endParaRPr sz="4800"/>
          </a:p>
          <a:p>
            <a:pPr marL="457200" lvl="0" indent="-533400" algn="l" rtl="0">
              <a:spcBef>
                <a:spcPts val="0"/>
              </a:spcBef>
              <a:spcAft>
                <a:spcPts val="0"/>
              </a:spcAft>
              <a:buSzPts val="4800"/>
              <a:buAutoNum type="arabicPeriod"/>
            </a:pPr>
            <a:r>
              <a:rPr lang="en-US" sz="4800"/>
              <a:t>Goto “Class Defaults”</a:t>
            </a:r>
            <a:endParaRPr sz="4800"/>
          </a:p>
          <a:p>
            <a:pPr marL="457200" lvl="0" indent="-533400" algn="l" rtl="0">
              <a:spcBef>
                <a:spcPts val="0"/>
              </a:spcBef>
              <a:spcAft>
                <a:spcPts val="0"/>
              </a:spcAft>
              <a:buSzPts val="4800"/>
              <a:buAutoNum type="arabicPeriod"/>
            </a:pPr>
            <a:r>
              <a:rPr lang="en-US" sz="4800"/>
              <a:t>Find Classes.</a:t>
            </a:r>
            <a:endParaRPr sz="4800"/>
          </a:p>
          <a:p>
            <a:pPr marL="457200" lvl="0" indent="-533400" algn="l" rtl="0">
              <a:spcBef>
                <a:spcPts val="0"/>
              </a:spcBef>
              <a:spcAft>
                <a:spcPts val="0"/>
              </a:spcAft>
              <a:buSzPts val="4800"/>
              <a:buAutoNum type="arabicPeriod"/>
            </a:pPr>
            <a:r>
              <a:rPr lang="en-US" sz="4800"/>
              <a:t>Set your HUD and Default Pawn Class.</a:t>
            </a:r>
            <a:endParaRPr sz="4800"/>
          </a:p>
        </p:txBody>
      </p:sp>
      <p:sp>
        <p:nvSpPr>
          <p:cNvPr id="141" name="Google Shape;141;gcc71a5cfff_0_368"/>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3. SETTING GAMEMODE AND FRAMEWORK CLASSES</a:t>
            </a:r>
            <a:endParaRPr/>
          </a:p>
        </p:txBody>
      </p:sp>
      <p:sp>
        <p:nvSpPr>
          <p:cNvPr id="142" name="Google Shape;142;gcc71a5cfff_0_368"/>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pic>
        <p:nvPicPr>
          <p:cNvPr id="143" name="Google Shape;143;gcc71a5cfff_0_368"/>
          <p:cNvPicPr preferRelativeResize="0"/>
          <p:nvPr/>
        </p:nvPicPr>
        <p:blipFill rotWithShape="1">
          <a:blip r:embed="rId3">
            <a:alphaModFix/>
          </a:blip>
          <a:srcRect l="39729" b="46732"/>
          <a:stretch/>
        </p:blipFill>
        <p:spPr>
          <a:xfrm>
            <a:off x="11064901" y="1"/>
            <a:ext cx="13319102" cy="6621526"/>
          </a:xfrm>
          <a:prstGeom prst="rect">
            <a:avLst/>
          </a:prstGeom>
          <a:noFill/>
          <a:ln>
            <a:noFill/>
          </a:ln>
        </p:spPr>
      </p:pic>
      <p:cxnSp>
        <p:nvCxnSpPr>
          <p:cNvPr id="144" name="Google Shape;144;gcc71a5cfff_0_368"/>
          <p:cNvCxnSpPr/>
          <p:nvPr/>
        </p:nvCxnSpPr>
        <p:spPr>
          <a:xfrm rot="10800000" flipH="1">
            <a:off x="4665150" y="2622925"/>
            <a:ext cx="13694400" cy="518100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90262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cc71a5cfff_0_379"/>
          <p:cNvSpPr txBox="1">
            <a:spLocks noGrp="1"/>
          </p:cNvSpPr>
          <p:nvPr>
            <p:ph type="body" idx="2"/>
          </p:nvPr>
        </p:nvSpPr>
        <p:spPr>
          <a:xfrm>
            <a:off x="1679575" y="5943600"/>
            <a:ext cx="9045600" cy="8002500"/>
          </a:xfrm>
          <a:prstGeom prst="rect">
            <a:avLst/>
          </a:prstGeom>
        </p:spPr>
        <p:txBody>
          <a:bodyPr spcFirstLastPara="1" wrap="square" lIns="91425" tIns="45700" rIns="91425" bIns="45700" anchor="t" anchorCtr="0">
            <a:normAutofit/>
          </a:bodyPr>
          <a:lstStyle/>
          <a:p>
            <a:pPr marL="457200" lvl="0" indent="-533400" algn="l" rtl="0">
              <a:spcBef>
                <a:spcPts val="2000"/>
              </a:spcBef>
              <a:spcAft>
                <a:spcPts val="0"/>
              </a:spcAft>
              <a:buSzPts val="4800"/>
              <a:buAutoNum type="arabicPeriod"/>
            </a:pPr>
            <a:r>
              <a:rPr lang="en-US" sz="4800"/>
              <a:t>You can navigate through your spaghetti nodes of events and functions and mactors by double clicking on them on My Blueprints panel.</a:t>
            </a:r>
            <a:endParaRPr sz="4800"/>
          </a:p>
        </p:txBody>
      </p:sp>
      <p:sp>
        <p:nvSpPr>
          <p:cNvPr id="150" name="Google Shape;150;gcc71a5cfff_0_379"/>
          <p:cNvSpPr txBox="1">
            <a:spLocks noGrp="1"/>
          </p:cNvSpPr>
          <p:nvPr>
            <p:ph type="title"/>
          </p:nvPr>
        </p:nvSpPr>
        <p:spPr>
          <a:xfrm>
            <a:off x="1679576" y="914399"/>
            <a:ext cx="9046200" cy="4365600"/>
          </a:xfrm>
          <a:prstGeom prst="rect">
            <a:avLst/>
          </a:prstGeom>
        </p:spPr>
        <p:txBody>
          <a:bodyPr spcFirstLastPara="1" wrap="square" lIns="91425" tIns="45700" rIns="91425" bIns="45700" anchor="b" anchorCtr="0">
            <a:normAutofit/>
          </a:bodyPr>
          <a:lstStyle/>
          <a:p>
            <a:pPr marL="457200" lvl="0" indent="0" algn="l" rtl="0">
              <a:spcBef>
                <a:spcPts val="0"/>
              </a:spcBef>
              <a:spcAft>
                <a:spcPts val="0"/>
              </a:spcAft>
              <a:buNone/>
            </a:pPr>
            <a:r>
              <a:rPr lang="en-US"/>
              <a:t>4. Double Click on My Blueprint panel.</a:t>
            </a:r>
            <a:endParaRPr/>
          </a:p>
        </p:txBody>
      </p:sp>
      <p:sp>
        <p:nvSpPr>
          <p:cNvPr id="151" name="Google Shape;151;gcc71a5cfff_0_379"/>
          <p:cNvSpPr txBox="1"/>
          <p:nvPr/>
        </p:nvSpPr>
        <p:spPr>
          <a:xfrm>
            <a:off x="16252825" y="7868425"/>
            <a:ext cx="651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0000"/>
              </a:solidFill>
              <a:latin typeface="Helvetica Neue"/>
              <a:ea typeface="Helvetica Neue"/>
              <a:cs typeface="Helvetica Neue"/>
              <a:sym typeface="Helvetica Neue"/>
            </a:endParaRPr>
          </a:p>
        </p:txBody>
      </p:sp>
      <p:sp>
        <p:nvSpPr>
          <p:cNvPr id="152" name="Google Shape;152;gcc71a5cfff_0_379"/>
          <p:cNvSpPr/>
          <p:nvPr/>
        </p:nvSpPr>
        <p:spPr>
          <a:xfrm>
            <a:off x="10725775" y="1338750"/>
            <a:ext cx="6900900" cy="3516900"/>
          </a:xfrm>
          <a:prstGeom prst="cloudCallout">
            <a:avLst>
              <a:gd name="adj1" fmla="val 63114"/>
              <a:gd name="adj2" fmla="val 8492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0000"/>
                </a:solidFill>
                <a:latin typeface="Helvetica Neue"/>
                <a:ea typeface="Helvetica Neue"/>
                <a:cs typeface="Helvetica Neue"/>
                <a:sym typeface="Helvetica Neue"/>
              </a:rPr>
              <a:t>Did you know, my name is “My Blueprint” Panel?</a:t>
            </a:r>
            <a:endParaRPr sz="2000" b="1"/>
          </a:p>
        </p:txBody>
      </p:sp>
      <p:pic>
        <p:nvPicPr>
          <p:cNvPr id="153" name="Google Shape;153;gcc71a5cfff_0_379"/>
          <p:cNvPicPr preferRelativeResize="0"/>
          <p:nvPr/>
        </p:nvPicPr>
        <p:blipFill rotWithShape="1">
          <a:blip r:embed="rId3">
            <a:alphaModFix/>
          </a:blip>
          <a:srcRect r="80812" b="23879"/>
          <a:stretch/>
        </p:blipFill>
        <p:spPr>
          <a:xfrm>
            <a:off x="18237784" y="0"/>
            <a:ext cx="6146218" cy="13716000"/>
          </a:xfrm>
          <a:prstGeom prst="rect">
            <a:avLst/>
          </a:prstGeom>
          <a:noFill/>
          <a:ln>
            <a:noFill/>
          </a:ln>
        </p:spPr>
      </p:pic>
    </p:spTree>
    <p:extLst>
      <p:ext uri="{BB962C8B-B14F-4D97-AF65-F5344CB8AC3E}">
        <p14:creationId xmlns:p14="http://schemas.microsoft.com/office/powerpoint/2010/main" val="3598239174"/>
      </p:ext>
    </p:extLst>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BFA27738593149980C7FEC53E75F35" ma:contentTypeVersion="2" ma:contentTypeDescription="Create a new document." ma:contentTypeScope="" ma:versionID="704ad1805291d62102c5f4021a562cd5">
  <xsd:schema xmlns:xsd="http://www.w3.org/2001/XMLSchema" xmlns:xs="http://www.w3.org/2001/XMLSchema" xmlns:p="http://schemas.microsoft.com/office/2006/metadata/properties" xmlns:ns2="4d899eff-2407-42f1-91a7-c0f888984327" targetNamespace="http://schemas.microsoft.com/office/2006/metadata/properties" ma:root="true" ma:fieldsID="0a00eae015eff5ba9ecc3f5552f98d07" ns2:_="">
    <xsd:import namespace="4d899eff-2407-42f1-91a7-c0f888984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99eff-2407-42f1-91a7-c0f888984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DDC1D0-B96E-4458-B31A-DB57C262D8AB}"/>
</file>

<file path=customXml/itemProps2.xml><?xml version="1.0" encoding="utf-8"?>
<ds:datastoreItem xmlns:ds="http://schemas.openxmlformats.org/officeDocument/2006/customXml" ds:itemID="{4D484523-F9C0-4E1A-9640-A8E41564E0C9}"/>
</file>

<file path=customXml/itemProps3.xml><?xml version="1.0" encoding="utf-8"?>
<ds:datastoreItem xmlns:ds="http://schemas.openxmlformats.org/officeDocument/2006/customXml" ds:itemID="{9631C600-601F-4F5C-94F1-3B4A185E13A4}"/>
</file>

<file path=docProps/app.xml><?xml version="1.0" encoding="utf-8"?>
<Properties xmlns="http://schemas.openxmlformats.org/officeDocument/2006/extended-properties" xmlns:vt="http://schemas.openxmlformats.org/officeDocument/2006/docPropsVTypes">
  <TotalTime>279</TotalTime>
  <Words>2121</Words>
  <Application>Microsoft Office PowerPoint</Application>
  <PresentationFormat>Özel</PresentationFormat>
  <Paragraphs>140</Paragraphs>
  <Slides>28</Slides>
  <Notes>28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28</vt:i4>
      </vt:variant>
    </vt:vector>
  </HeadingPairs>
  <TitlesOfParts>
    <vt:vector size="32" baseType="lpstr">
      <vt:lpstr>Arial</vt:lpstr>
      <vt:lpstr>Calibri</vt:lpstr>
      <vt:lpstr>Helvetica Neue</vt:lpstr>
      <vt:lpstr>EpicTheme</vt:lpstr>
      <vt:lpstr>PowerPoint Sunusu</vt:lpstr>
      <vt:lpstr>PowerPoint Sunusu</vt:lpstr>
      <vt:lpstr>PowerPoint Sunusu</vt:lpstr>
      <vt:lpstr>PROMOTE TO VARIABLE</vt:lpstr>
      <vt:lpstr>2. REFERENCES FOR LEVEL BLUEPRINTS</vt:lpstr>
      <vt:lpstr>3. SETTING GAMEMODE AND FRAMEWORK CLASSES</vt:lpstr>
      <vt:lpstr>3. SETTING GAMEMODE AND FRAMEWORK CLASSES</vt:lpstr>
      <vt:lpstr>3. SETTING GAMEMODE AND FRAMEWORK CLASSES</vt:lpstr>
      <vt:lpstr>4. Double Click on My Blueprint panel.</vt:lpstr>
      <vt:lpstr>5. Commenting</vt:lpstr>
      <vt:lpstr>ARRAYS</vt:lpstr>
      <vt:lpstr>ARRAYS: MAIN NODES</vt:lpstr>
      <vt:lpstr>SETS</vt:lpstr>
      <vt:lpstr>MAPS</vt:lpstr>
      <vt:lpstr>STRUCTURES</vt:lpstr>
      <vt:lpstr>STRUCTURES: EXAMPLE</vt:lpstr>
      <vt:lpstr>STRUCTURES: BREAK AND MAKE NODES</vt:lpstr>
      <vt:lpstr>STRUCTURES: SPLIT STRUCT PIN</vt:lpstr>
      <vt:lpstr>ENUMERATIONS</vt:lpstr>
      <vt:lpstr>ENUMERATIONS: CREATING A VARIABLE</vt:lpstr>
      <vt:lpstr>ENUMERATIONS: SWITCH ON</vt:lpstr>
      <vt:lpstr>DATA TABLES</vt:lpstr>
      <vt:lpstr>DATA TABLES: ACTIONS</vt:lpstr>
      <vt:lpstr>LATENT FUNCTIONS:  DELAY</vt:lpstr>
      <vt:lpstr>LATENT FUNCTIONS:  RETRIGGERABLE DELAY</vt:lpstr>
      <vt:lpstr>LATENT FUNCTIONS:  TIMER</vt:lpstr>
      <vt:lpstr>LOADING LEVELS</vt:lpstr>
      <vt:lpstr>QUITTING THE GAME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Marcos Romero</dc:creator>
  <cp:lastModifiedBy>Galip KARTOGLU</cp:lastModifiedBy>
  <cp:revision>5</cp:revision>
  <dcterms:modified xsi:type="dcterms:W3CDTF">2022-04-19T08:29:29Z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0x010100CFBFA27738593149980C7FEC53E75F35</vt:lpwstr>
  </property>
</Properties>
</file>